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7" r:id="rId5"/>
    <p:sldId id="260" r:id="rId6"/>
    <p:sldId id="265" r:id="rId7"/>
    <p:sldId id="259" r:id="rId8"/>
    <p:sldId id="258" r:id="rId9"/>
    <p:sldId id="270" r:id="rId10"/>
    <p:sldId id="261" r:id="rId11"/>
    <p:sldId id="266" r:id="rId12"/>
    <p:sldId id="262" r:id="rId13"/>
    <p:sldId id="264" r:id="rId14"/>
    <p:sldId id="263" r:id="rId15"/>
    <p:sldId id="26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8" autoAdjust="0"/>
  </p:normalViewPr>
  <p:slideViewPr>
    <p:cSldViewPr snapToGrid="0">
      <p:cViewPr varScale="1">
        <p:scale>
          <a:sx n="93" d="100"/>
          <a:sy n="93" d="100"/>
        </p:scale>
        <p:origin x="1272" y="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0811D-3F7B-4F56-B952-7BF2FC34CE2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75F271A-D20E-47BE-B9F0-35CA30568EEB}">
      <dgm:prSet/>
      <dgm:spPr/>
      <dgm:t>
        <a:bodyPr/>
        <a:lstStyle/>
        <a:p>
          <a:r>
            <a:rPr lang="pl-PL"/>
            <a:t>Wywiad i badanie</a:t>
          </a:r>
          <a:endParaRPr lang="en-US"/>
        </a:p>
      </dgm:t>
    </dgm:pt>
    <dgm:pt modelId="{73B7E923-5F0F-436B-A4F4-BC8B0D9A2BBA}" type="parTrans" cxnId="{E2F5BDFA-84EF-465D-9BBC-589FC63B4829}">
      <dgm:prSet/>
      <dgm:spPr/>
      <dgm:t>
        <a:bodyPr/>
        <a:lstStyle/>
        <a:p>
          <a:endParaRPr lang="en-US"/>
        </a:p>
      </dgm:t>
    </dgm:pt>
    <dgm:pt modelId="{79BF4BD3-0225-4502-9337-A129F4C668BC}" type="sibTrans" cxnId="{E2F5BDFA-84EF-465D-9BBC-589FC63B4829}">
      <dgm:prSet/>
      <dgm:spPr/>
      <dgm:t>
        <a:bodyPr/>
        <a:lstStyle/>
        <a:p>
          <a:endParaRPr lang="en-US"/>
        </a:p>
      </dgm:t>
    </dgm:pt>
    <dgm:pt modelId="{22408BCC-E98F-40C2-B633-BDD7FB5CDC83}">
      <dgm:prSet/>
      <dgm:spPr/>
      <dgm:t>
        <a:bodyPr/>
        <a:lstStyle/>
        <a:p>
          <a:r>
            <a:rPr lang="pl-PL" dirty="0"/>
            <a:t>Zgoda pacjenta lub opiekuna prawnego (wystarczy jeden!)</a:t>
          </a:r>
          <a:endParaRPr lang="en-US" dirty="0"/>
        </a:p>
      </dgm:t>
    </dgm:pt>
    <dgm:pt modelId="{61E42FDA-FA9A-4429-8279-70B0357D626C}" type="parTrans" cxnId="{451A8167-B950-47F4-9B5D-46DFC34F5045}">
      <dgm:prSet/>
      <dgm:spPr/>
      <dgm:t>
        <a:bodyPr/>
        <a:lstStyle/>
        <a:p>
          <a:endParaRPr lang="en-US"/>
        </a:p>
      </dgm:t>
    </dgm:pt>
    <dgm:pt modelId="{B0C83777-4CE0-4C3E-BB5E-F75C5CBC463F}" type="sibTrans" cxnId="{451A8167-B950-47F4-9B5D-46DFC34F5045}">
      <dgm:prSet/>
      <dgm:spPr/>
      <dgm:t>
        <a:bodyPr/>
        <a:lstStyle/>
        <a:p>
          <a:endParaRPr lang="en-US"/>
        </a:p>
      </dgm:t>
    </dgm:pt>
    <dgm:pt modelId="{D733363E-7759-4EC4-A13E-2A8FA85CCCB3}">
      <dgm:prSet/>
      <dgm:spPr/>
      <dgm:t>
        <a:bodyPr/>
        <a:lstStyle/>
        <a:p>
          <a:r>
            <a:rPr lang="pl-PL"/>
            <a:t>Pomieszczenie do znieczulenia i wybudzenia pacjenta</a:t>
          </a:r>
          <a:endParaRPr lang="en-US"/>
        </a:p>
      </dgm:t>
    </dgm:pt>
    <dgm:pt modelId="{00C80CF9-C977-4EB5-8B9F-D5F039507D54}" type="parTrans" cxnId="{C0F0D8DE-4F3C-4CAB-9DDC-0D792523F996}">
      <dgm:prSet/>
      <dgm:spPr/>
      <dgm:t>
        <a:bodyPr/>
        <a:lstStyle/>
        <a:p>
          <a:endParaRPr lang="en-US"/>
        </a:p>
      </dgm:t>
    </dgm:pt>
    <dgm:pt modelId="{BF9BC252-08E7-425F-863B-6053652A00AC}" type="sibTrans" cxnId="{C0F0D8DE-4F3C-4CAB-9DDC-0D792523F996}">
      <dgm:prSet/>
      <dgm:spPr/>
      <dgm:t>
        <a:bodyPr/>
        <a:lstStyle/>
        <a:p>
          <a:endParaRPr lang="en-US"/>
        </a:p>
      </dgm:t>
    </dgm:pt>
    <dgm:pt modelId="{85BB3345-2670-4B45-8078-427059F8E0CF}">
      <dgm:prSet/>
      <dgm:spPr/>
      <dgm:t>
        <a:bodyPr/>
        <a:lstStyle/>
        <a:p>
          <a:r>
            <a:rPr lang="pl-PL"/>
            <a:t>Sprzęt</a:t>
          </a:r>
          <a:endParaRPr lang="en-US"/>
        </a:p>
      </dgm:t>
    </dgm:pt>
    <dgm:pt modelId="{E87DA435-62EB-4052-BB22-A66AA002D7FB}" type="parTrans" cxnId="{AF9AFCEB-D693-47C3-84C4-2E09560552A7}">
      <dgm:prSet/>
      <dgm:spPr/>
      <dgm:t>
        <a:bodyPr/>
        <a:lstStyle/>
        <a:p>
          <a:endParaRPr lang="en-US"/>
        </a:p>
      </dgm:t>
    </dgm:pt>
    <dgm:pt modelId="{0304721B-7A70-4A88-9EA5-A5FD4A5DF165}" type="sibTrans" cxnId="{AF9AFCEB-D693-47C3-84C4-2E09560552A7}">
      <dgm:prSet/>
      <dgm:spPr/>
      <dgm:t>
        <a:bodyPr/>
        <a:lstStyle/>
        <a:p>
          <a:endParaRPr lang="en-US"/>
        </a:p>
      </dgm:t>
    </dgm:pt>
    <dgm:pt modelId="{74294296-E608-4F99-82B6-D796A19B49BF}">
      <dgm:prSet/>
      <dgm:spPr/>
      <dgm:t>
        <a:bodyPr/>
        <a:lstStyle/>
        <a:p>
          <a:r>
            <a:rPr lang="pl-PL"/>
            <a:t>Leki w znieczuleniu ambulatoryjnym</a:t>
          </a:r>
          <a:endParaRPr lang="en-US"/>
        </a:p>
      </dgm:t>
    </dgm:pt>
    <dgm:pt modelId="{E0786658-FD26-49E5-9568-86A36A291D47}" type="parTrans" cxnId="{38FE9A3E-DD83-451E-93EC-099A803AD7D7}">
      <dgm:prSet/>
      <dgm:spPr/>
      <dgm:t>
        <a:bodyPr/>
        <a:lstStyle/>
        <a:p>
          <a:endParaRPr lang="en-US"/>
        </a:p>
      </dgm:t>
    </dgm:pt>
    <dgm:pt modelId="{B81B7230-ED99-47FA-8F0A-F945D8D3FB1A}" type="sibTrans" cxnId="{38FE9A3E-DD83-451E-93EC-099A803AD7D7}">
      <dgm:prSet/>
      <dgm:spPr/>
      <dgm:t>
        <a:bodyPr/>
        <a:lstStyle/>
        <a:p>
          <a:endParaRPr lang="en-US"/>
        </a:p>
      </dgm:t>
    </dgm:pt>
    <dgm:pt modelId="{84F22887-C8D9-4B96-A460-AC583015B4E3}">
      <dgm:prSet/>
      <dgm:spPr/>
      <dgm:t>
        <a:bodyPr/>
        <a:lstStyle/>
        <a:p>
          <a:r>
            <a:rPr lang="pl-PL"/>
            <a:t>Dokumentacja medyczna</a:t>
          </a:r>
          <a:endParaRPr lang="en-US"/>
        </a:p>
      </dgm:t>
    </dgm:pt>
    <dgm:pt modelId="{80E4DEC9-C655-4CDB-863F-1C495DE4C3CD}" type="parTrans" cxnId="{702F0D3F-7AC9-4CB0-94DD-28C55BBA950F}">
      <dgm:prSet/>
      <dgm:spPr/>
      <dgm:t>
        <a:bodyPr/>
        <a:lstStyle/>
        <a:p>
          <a:endParaRPr lang="en-US"/>
        </a:p>
      </dgm:t>
    </dgm:pt>
    <dgm:pt modelId="{BF917097-40A3-4C9C-8E1F-065CE6524576}" type="sibTrans" cxnId="{702F0D3F-7AC9-4CB0-94DD-28C55BBA950F}">
      <dgm:prSet/>
      <dgm:spPr/>
      <dgm:t>
        <a:bodyPr/>
        <a:lstStyle/>
        <a:p>
          <a:endParaRPr lang="en-US"/>
        </a:p>
      </dgm:t>
    </dgm:pt>
    <dgm:pt modelId="{073F5C78-3732-435B-93B7-B879C6E5385C}">
      <dgm:prSet/>
      <dgm:spPr/>
      <dgm:t>
        <a:bodyPr/>
        <a:lstStyle/>
        <a:p>
          <a:r>
            <a:rPr lang="pl-PL" dirty="0"/>
            <a:t>Obecność opiekuna od razu po zabiegu i możliwość transportu do domu przynajmniej 6 godzin od zabiegu</a:t>
          </a:r>
          <a:endParaRPr lang="en-US" dirty="0"/>
        </a:p>
      </dgm:t>
    </dgm:pt>
    <dgm:pt modelId="{FC1449C6-8F06-465D-A9FD-D2F088D7DA07}" type="parTrans" cxnId="{17AE359D-7649-47A7-9CF3-9139AE14924E}">
      <dgm:prSet/>
      <dgm:spPr/>
      <dgm:t>
        <a:bodyPr/>
        <a:lstStyle/>
        <a:p>
          <a:endParaRPr lang="en-US"/>
        </a:p>
      </dgm:t>
    </dgm:pt>
    <dgm:pt modelId="{662FF2EE-A357-4BA4-A216-9C192E650758}" type="sibTrans" cxnId="{17AE359D-7649-47A7-9CF3-9139AE14924E}">
      <dgm:prSet/>
      <dgm:spPr/>
      <dgm:t>
        <a:bodyPr/>
        <a:lstStyle/>
        <a:p>
          <a:endParaRPr lang="en-US"/>
        </a:p>
      </dgm:t>
    </dgm:pt>
    <dgm:pt modelId="{D08E1F3D-F4D0-45B6-A90A-BD2DAF4C457D}">
      <dgm:prSet/>
      <dgm:spPr/>
      <dgm:t>
        <a:bodyPr/>
        <a:lstStyle/>
        <a:p>
          <a:r>
            <a:rPr lang="pl-PL"/>
            <a:t>Dobra współpraca z zespołem</a:t>
          </a:r>
          <a:endParaRPr lang="en-US"/>
        </a:p>
      </dgm:t>
    </dgm:pt>
    <dgm:pt modelId="{99343E0F-EF7C-4E7E-AC03-E1FA047E1E61}" type="parTrans" cxnId="{7A1C71B4-ADA9-4236-9277-AFA148A443FB}">
      <dgm:prSet/>
      <dgm:spPr/>
      <dgm:t>
        <a:bodyPr/>
        <a:lstStyle/>
        <a:p>
          <a:endParaRPr lang="en-US"/>
        </a:p>
      </dgm:t>
    </dgm:pt>
    <dgm:pt modelId="{5C4A2CA5-FE28-4A18-8AE4-7160A008B45F}" type="sibTrans" cxnId="{7A1C71B4-ADA9-4236-9277-AFA148A443FB}">
      <dgm:prSet/>
      <dgm:spPr/>
      <dgm:t>
        <a:bodyPr/>
        <a:lstStyle/>
        <a:p>
          <a:endParaRPr lang="en-US"/>
        </a:p>
      </dgm:t>
    </dgm:pt>
    <dgm:pt modelId="{A82CBF08-E81A-474D-8519-E6D6526EB9EA}" type="pres">
      <dgm:prSet presAssocID="{16B0811D-3F7B-4F56-B952-7BF2FC34CE2D}" presName="root" presStyleCnt="0">
        <dgm:presLayoutVars>
          <dgm:dir/>
          <dgm:resizeHandles val="exact"/>
        </dgm:presLayoutVars>
      </dgm:prSet>
      <dgm:spPr/>
    </dgm:pt>
    <dgm:pt modelId="{664B584F-1B97-428C-B3F7-AFD336FB74C8}" type="pres">
      <dgm:prSet presAssocID="{F75F271A-D20E-47BE-B9F0-35CA30568EEB}" presName="compNode" presStyleCnt="0"/>
      <dgm:spPr/>
    </dgm:pt>
    <dgm:pt modelId="{1F049386-C6A2-41E6-8135-9A419589AB73}" type="pres">
      <dgm:prSet presAssocID="{F75F271A-D20E-47BE-B9F0-35CA30568EEB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7D60C1F-4CDB-4A66-A55A-F2F17E982F56}" type="pres">
      <dgm:prSet presAssocID="{F75F271A-D20E-47BE-B9F0-35CA30568EEB}" presName="spaceRect" presStyleCnt="0"/>
      <dgm:spPr/>
    </dgm:pt>
    <dgm:pt modelId="{2D0B7BDC-B4DB-40A1-A336-11FC755A8133}" type="pres">
      <dgm:prSet presAssocID="{F75F271A-D20E-47BE-B9F0-35CA30568EEB}" presName="textRect" presStyleLbl="revTx" presStyleIdx="0" presStyleCnt="8">
        <dgm:presLayoutVars>
          <dgm:chMax val="1"/>
          <dgm:chPref val="1"/>
        </dgm:presLayoutVars>
      </dgm:prSet>
      <dgm:spPr/>
    </dgm:pt>
    <dgm:pt modelId="{4FC1013E-C01A-4C26-965A-D651CB0657C2}" type="pres">
      <dgm:prSet presAssocID="{79BF4BD3-0225-4502-9337-A129F4C668BC}" presName="sibTrans" presStyleCnt="0"/>
      <dgm:spPr/>
    </dgm:pt>
    <dgm:pt modelId="{E20E609E-87A2-4CC5-AF81-8D1A7E3B14F6}" type="pres">
      <dgm:prSet presAssocID="{22408BCC-E98F-40C2-B633-BDD7FB5CDC83}" presName="compNode" presStyleCnt="0"/>
      <dgm:spPr/>
    </dgm:pt>
    <dgm:pt modelId="{2B3905AA-C097-4834-A312-0559220CE206}" type="pres">
      <dgm:prSet presAssocID="{22408BCC-E98F-40C2-B633-BDD7FB5CDC8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E5444691-02F8-4D64-9939-0534544C4C60}" type="pres">
      <dgm:prSet presAssocID="{22408BCC-E98F-40C2-B633-BDD7FB5CDC83}" presName="spaceRect" presStyleCnt="0"/>
      <dgm:spPr/>
    </dgm:pt>
    <dgm:pt modelId="{E21D9283-77CE-4F04-98CD-3420EEF716EE}" type="pres">
      <dgm:prSet presAssocID="{22408BCC-E98F-40C2-B633-BDD7FB5CDC83}" presName="textRect" presStyleLbl="revTx" presStyleIdx="1" presStyleCnt="8">
        <dgm:presLayoutVars>
          <dgm:chMax val="1"/>
          <dgm:chPref val="1"/>
        </dgm:presLayoutVars>
      </dgm:prSet>
      <dgm:spPr/>
    </dgm:pt>
    <dgm:pt modelId="{CF1447B2-BA1A-4B19-BDE5-B1DE9D5923C3}" type="pres">
      <dgm:prSet presAssocID="{B0C83777-4CE0-4C3E-BB5E-F75C5CBC463F}" presName="sibTrans" presStyleCnt="0"/>
      <dgm:spPr/>
    </dgm:pt>
    <dgm:pt modelId="{94DC774D-1F49-46CF-BFB3-CF0E08FF6CFC}" type="pres">
      <dgm:prSet presAssocID="{D733363E-7759-4EC4-A13E-2A8FA85CCCB3}" presName="compNode" presStyleCnt="0"/>
      <dgm:spPr/>
    </dgm:pt>
    <dgm:pt modelId="{F9009697-4592-4643-8C5C-4EE0E9343ED5}" type="pres">
      <dgm:prSet presAssocID="{D733363E-7759-4EC4-A13E-2A8FA85CCCB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gła"/>
        </a:ext>
      </dgm:extLst>
    </dgm:pt>
    <dgm:pt modelId="{09283628-241B-49C9-9317-04976EF487AA}" type="pres">
      <dgm:prSet presAssocID="{D733363E-7759-4EC4-A13E-2A8FA85CCCB3}" presName="spaceRect" presStyleCnt="0"/>
      <dgm:spPr/>
    </dgm:pt>
    <dgm:pt modelId="{8854FD14-7A77-4EBF-ADA4-C5D6C7983327}" type="pres">
      <dgm:prSet presAssocID="{D733363E-7759-4EC4-A13E-2A8FA85CCCB3}" presName="textRect" presStyleLbl="revTx" presStyleIdx="2" presStyleCnt="8">
        <dgm:presLayoutVars>
          <dgm:chMax val="1"/>
          <dgm:chPref val="1"/>
        </dgm:presLayoutVars>
      </dgm:prSet>
      <dgm:spPr/>
    </dgm:pt>
    <dgm:pt modelId="{85C67250-D048-4676-89E1-5E4B8EFD93F8}" type="pres">
      <dgm:prSet presAssocID="{BF9BC252-08E7-425F-863B-6053652A00AC}" presName="sibTrans" presStyleCnt="0"/>
      <dgm:spPr/>
    </dgm:pt>
    <dgm:pt modelId="{4CE06261-95C5-4638-AFD4-8DB039583167}" type="pres">
      <dgm:prSet presAssocID="{85BB3345-2670-4B45-8078-427059F8E0CF}" presName="compNode" presStyleCnt="0"/>
      <dgm:spPr/>
    </dgm:pt>
    <dgm:pt modelId="{30245C59-D55F-4577-89E2-77371474E01D}" type="pres">
      <dgm:prSet presAssocID="{85BB3345-2670-4B45-8078-427059F8E0CF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mputer"/>
        </a:ext>
      </dgm:extLst>
    </dgm:pt>
    <dgm:pt modelId="{5FDEC981-50CB-41D3-B040-40912836DF6A}" type="pres">
      <dgm:prSet presAssocID="{85BB3345-2670-4B45-8078-427059F8E0CF}" presName="spaceRect" presStyleCnt="0"/>
      <dgm:spPr/>
    </dgm:pt>
    <dgm:pt modelId="{DA695F68-1491-4EDC-80FC-28F1B84A1314}" type="pres">
      <dgm:prSet presAssocID="{85BB3345-2670-4B45-8078-427059F8E0CF}" presName="textRect" presStyleLbl="revTx" presStyleIdx="3" presStyleCnt="8">
        <dgm:presLayoutVars>
          <dgm:chMax val="1"/>
          <dgm:chPref val="1"/>
        </dgm:presLayoutVars>
      </dgm:prSet>
      <dgm:spPr/>
    </dgm:pt>
    <dgm:pt modelId="{B497F323-0E1B-4D60-9CBB-47ED3A2F0E24}" type="pres">
      <dgm:prSet presAssocID="{0304721B-7A70-4A88-9EA5-A5FD4A5DF165}" presName="sibTrans" presStyleCnt="0"/>
      <dgm:spPr/>
    </dgm:pt>
    <dgm:pt modelId="{D964181F-95D9-478D-851E-83261538754C}" type="pres">
      <dgm:prSet presAssocID="{74294296-E608-4F99-82B6-D796A19B49BF}" presName="compNode" presStyleCnt="0"/>
      <dgm:spPr/>
    </dgm:pt>
    <dgm:pt modelId="{6B331E96-CE04-4431-8CD7-D3E42F8AC22D}" type="pres">
      <dgm:prSet presAssocID="{74294296-E608-4F99-82B6-D796A19B49BF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ycyna"/>
        </a:ext>
      </dgm:extLst>
    </dgm:pt>
    <dgm:pt modelId="{6E635C14-A7E0-4233-BEC6-F190E0BBD37B}" type="pres">
      <dgm:prSet presAssocID="{74294296-E608-4F99-82B6-D796A19B49BF}" presName="spaceRect" presStyleCnt="0"/>
      <dgm:spPr/>
    </dgm:pt>
    <dgm:pt modelId="{25E9901B-D216-4E90-834F-B71AC69CE1BB}" type="pres">
      <dgm:prSet presAssocID="{74294296-E608-4F99-82B6-D796A19B49BF}" presName="textRect" presStyleLbl="revTx" presStyleIdx="4" presStyleCnt="8">
        <dgm:presLayoutVars>
          <dgm:chMax val="1"/>
          <dgm:chPref val="1"/>
        </dgm:presLayoutVars>
      </dgm:prSet>
      <dgm:spPr/>
    </dgm:pt>
    <dgm:pt modelId="{3B194ACE-3FF4-4E70-B959-E0290AE56340}" type="pres">
      <dgm:prSet presAssocID="{B81B7230-ED99-47FA-8F0A-F945D8D3FB1A}" presName="sibTrans" presStyleCnt="0"/>
      <dgm:spPr/>
    </dgm:pt>
    <dgm:pt modelId="{169CFA29-31DC-4EB3-9E72-879265E22034}" type="pres">
      <dgm:prSet presAssocID="{84F22887-C8D9-4B96-A460-AC583015B4E3}" presName="compNode" presStyleCnt="0"/>
      <dgm:spPr/>
    </dgm:pt>
    <dgm:pt modelId="{ADA51E63-D3B2-44A1-8840-BAE24B4BA6B3}" type="pres">
      <dgm:prSet presAssocID="{84F22887-C8D9-4B96-A460-AC583015B4E3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DD4EE6B8-BD94-4A63-A931-FFC23CD1161C}" type="pres">
      <dgm:prSet presAssocID="{84F22887-C8D9-4B96-A460-AC583015B4E3}" presName="spaceRect" presStyleCnt="0"/>
      <dgm:spPr/>
    </dgm:pt>
    <dgm:pt modelId="{616B4A67-D70B-494B-9B4A-3834CB22A423}" type="pres">
      <dgm:prSet presAssocID="{84F22887-C8D9-4B96-A460-AC583015B4E3}" presName="textRect" presStyleLbl="revTx" presStyleIdx="5" presStyleCnt="8">
        <dgm:presLayoutVars>
          <dgm:chMax val="1"/>
          <dgm:chPref val="1"/>
        </dgm:presLayoutVars>
      </dgm:prSet>
      <dgm:spPr/>
    </dgm:pt>
    <dgm:pt modelId="{C86626AF-9B8C-48CC-A7D6-E94EB90C2366}" type="pres">
      <dgm:prSet presAssocID="{BF917097-40A3-4C9C-8E1F-065CE6524576}" presName="sibTrans" presStyleCnt="0"/>
      <dgm:spPr/>
    </dgm:pt>
    <dgm:pt modelId="{67A2CC2D-FF51-4615-B08F-0C5483C13A12}" type="pres">
      <dgm:prSet presAssocID="{073F5C78-3732-435B-93B7-B879C6E5385C}" presName="compNode" presStyleCnt="0"/>
      <dgm:spPr/>
    </dgm:pt>
    <dgm:pt modelId="{C4CF96D8-8595-45DA-BE69-0EC3DD78C401}" type="pres">
      <dgm:prSet presAssocID="{073F5C78-3732-435B-93B7-B879C6E5385C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m"/>
        </a:ext>
      </dgm:extLst>
    </dgm:pt>
    <dgm:pt modelId="{EE860CFC-A8ED-4CFF-A427-220983842A25}" type="pres">
      <dgm:prSet presAssocID="{073F5C78-3732-435B-93B7-B879C6E5385C}" presName="spaceRect" presStyleCnt="0"/>
      <dgm:spPr/>
    </dgm:pt>
    <dgm:pt modelId="{9844516E-9DDD-45DD-BD74-B465B18AEC30}" type="pres">
      <dgm:prSet presAssocID="{073F5C78-3732-435B-93B7-B879C6E5385C}" presName="textRect" presStyleLbl="revTx" presStyleIdx="6" presStyleCnt="8">
        <dgm:presLayoutVars>
          <dgm:chMax val="1"/>
          <dgm:chPref val="1"/>
        </dgm:presLayoutVars>
      </dgm:prSet>
      <dgm:spPr/>
    </dgm:pt>
    <dgm:pt modelId="{49FF9B1A-8A5A-42D2-813C-E7DA061D2B81}" type="pres">
      <dgm:prSet presAssocID="{662FF2EE-A357-4BA4-A216-9C192E650758}" presName="sibTrans" presStyleCnt="0"/>
      <dgm:spPr/>
    </dgm:pt>
    <dgm:pt modelId="{7652CE3B-2C4A-4855-AA33-4D61209005F2}" type="pres">
      <dgm:prSet presAssocID="{D08E1F3D-F4D0-45B6-A90A-BD2DAF4C457D}" presName="compNode" presStyleCnt="0"/>
      <dgm:spPr/>
    </dgm:pt>
    <dgm:pt modelId="{5A7533D1-244C-45DB-8D8F-E20B1AA5B6A2}" type="pres">
      <dgm:prSet presAssocID="{D08E1F3D-F4D0-45B6-A90A-BD2DAF4C457D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ścisk dłoni"/>
        </a:ext>
      </dgm:extLst>
    </dgm:pt>
    <dgm:pt modelId="{7E28D3ED-B2C3-4B55-8C88-BF6BADDE2796}" type="pres">
      <dgm:prSet presAssocID="{D08E1F3D-F4D0-45B6-A90A-BD2DAF4C457D}" presName="spaceRect" presStyleCnt="0"/>
      <dgm:spPr/>
    </dgm:pt>
    <dgm:pt modelId="{BA0204DA-DD78-4FF2-B41B-7888A99B05B1}" type="pres">
      <dgm:prSet presAssocID="{D08E1F3D-F4D0-45B6-A90A-BD2DAF4C457D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37693221-4FF4-4049-B2B8-857E2287CCB7}" type="presOf" srcId="{F75F271A-D20E-47BE-B9F0-35CA30568EEB}" destId="{2D0B7BDC-B4DB-40A1-A336-11FC755A8133}" srcOrd="0" destOrd="0" presId="urn:microsoft.com/office/officeart/2018/2/layout/IconLabelList"/>
    <dgm:cxn modelId="{08B7453D-1641-486F-9BDD-E4A2925FBBD1}" type="presOf" srcId="{22408BCC-E98F-40C2-B633-BDD7FB5CDC83}" destId="{E21D9283-77CE-4F04-98CD-3420EEF716EE}" srcOrd="0" destOrd="0" presId="urn:microsoft.com/office/officeart/2018/2/layout/IconLabelList"/>
    <dgm:cxn modelId="{1617B23D-9924-4FF4-8481-5E0188977E80}" type="presOf" srcId="{073F5C78-3732-435B-93B7-B879C6E5385C}" destId="{9844516E-9DDD-45DD-BD74-B465B18AEC30}" srcOrd="0" destOrd="0" presId="urn:microsoft.com/office/officeart/2018/2/layout/IconLabelList"/>
    <dgm:cxn modelId="{38FE9A3E-DD83-451E-93EC-099A803AD7D7}" srcId="{16B0811D-3F7B-4F56-B952-7BF2FC34CE2D}" destId="{74294296-E608-4F99-82B6-D796A19B49BF}" srcOrd="4" destOrd="0" parTransId="{E0786658-FD26-49E5-9568-86A36A291D47}" sibTransId="{B81B7230-ED99-47FA-8F0A-F945D8D3FB1A}"/>
    <dgm:cxn modelId="{702F0D3F-7AC9-4CB0-94DD-28C55BBA950F}" srcId="{16B0811D-3F7B-4F56-B952-7BF2FC34CE2D}" destId="{84F22887-C8D9-4B96-A460-AC583015B4E3}" srcOrd="5" destOrd="0" parTransId="{80E4DEC9-C655-4CDB-863F-1C495DE4C3CD}" sibTransId="{BF917097-40A3-4C9C-8E1F-065CE6524576}"/>
    <dgm:cxn modelId="{451A8167-B950-47F4-9B5D-46DFC34F5045}" srcId="{16B0811D-3F7B-4F56-B952-7BF2FC34CE2D}" destId="{22408BCC-E98F-40C2-B633-BDD7FB5CDC83}" srcOrd="1" destOrd="0" parTransId="{61E42FDA-FA9A-4429-8279-70B0357D626C}" sibTransId="{B0C83777-4CE0-4C3E-BB5E-F75C5CBC463F}"/>
    <dgm:cxn modelId="{B2F18581-ABAD-4D3D-8EDE-FE640B6049EF}" type="presOf" srcId="{85BB3345-2670-4B45-8078-427059F8E0CF}" destId="{DA695F68-1491-4EDC-80FC-28F1B84A1314}" srcOrd="0" destOrd="0" presId="urn:microsoft.com/office/officeart/2018/2/layout/IconLabelList"/>
    <dgm:cxn modelId="{17AE359D-7649-47A7-9CF3-9139AE14924E}" srcId="{16B0811D-3F7B-4F56-B952-7BF2FC34CE2D}" destId="{073F5C78-3732-435B-93B7-B879C6E5385C}" srcOrd="6" destOrd="0" parTransId="{FC1449C6-8F06-465D-A9FD-D2F088D7DA07}" sibTransId="{662FF2EE-A357-4BA4-A216-9C192E650758}"/>
    <dgm:cxn modelId="{F26840A3-BF7F-4CEA-A55D-178509522E1F}" type="presOf" srcId="{16B0811D-3F7B-4F56-B952-7BF2FC34CE2D}" destId="{A82CBF08-E81A-474D-8519-E6D6526EB9EA}" srcOrd="0" destOrd="0" presId="urn:microsoft.com/office/officeart/2018/2/layout/IconLabelList"/>
    <dgm:cxn modelId="{CAEDD7AB-EA7B-4D0F-BD0D-9430EA3DDECF}" type="presOf" srcId="{D733363E-7759-4EC4-A13E-2A8FA85CCCB3}" destId="{8854FD14-7A77-4EBF-ADA4-C5D6C7983327}" srcOrd="0" destOrd="0" presId="urn:microsoft.com/office/officeart/2018/2/layout/IconLabelList"/>
    <dgm:cxn modelId="{7A1C71B4-ADA9-4236-9277-AFA148A443FB}" srcId="{16B0811D-3F7B-4F56-B952-7BF2FC34CE2D}" destId="{D08E1F3D-F4D0-45B6-A90A-BD2DAF4C457D}" srcOrd="7" destOrd="0" parTransId="{99343E0F-EF7C-4E7E-AC03-E1FA047E1E61}" sibTransId="{5C4A2CA5-FE28-4A18-8AE4-7160A008B45F}"/>
    <dgm:cxn modelId="{983DF3B5-14CE-480A-8885-B0EB9FF03FFC}" type="presOf" srcId="{74294296-E608-4F99-82B6-D796A19B49BF}" destId="{25E9901B-D216-4E90-834F-B71AC69CE1BB}" srcOrd="0" destOrd="0" presId="urn:microsoft.com/office/officeart/2018/2/layout/IconLabelList"/>
    <dgm:cxn modelId="{5D288CBD-BF6F-4E4A-BEFB-37A04D1ABFAA}" type="presOf" srcId="{D08E1F3D-F4D0-45B6-A90A-BD2DAF4C457D}" destId="{BA0204DA-DD78-4FF2-B41B-7888A99B05B1}" srcOrd="0" destOrd="0" presId="urn:microsoft.com/office/officeart/2018/2/layout/IconLabelList"/>
    <dgm:cxn modelId="{04B5BEC9-51F2-4651-8E31-E4C785C5AC59}" type="presOf" srcId="{84F22887-C8D9-4B96-A460-AC583015B4E3}" destId="{616B4A67-D70B-494B-9B4A-3834CB22A423}" srcOrd="0" destOrd="0" presId="urn:microsoft.com/office/officeart/2018/2/layout/IconLabelList"/>
    <dgm:cxn modelId="{C0F0D8DE-4F3C-4CAB-9DDC-0D792523F996}" srcId="{16B0811D-3F7B-4F56-B952-7BF2FC34CE2D}" destId="{D733363E-7759-4EC4-A13E-2A8FA85CCCB3}" srcOrd="2" destOrd="0" parTransId="{00C80CF9-C977-4EB5-8B9F-D5F039507D54}" sibTransId="{BF9BC252-08E7-425F-863B-6053652A00AC}"/>
    <dgm:cxn modelId="{AF9AFCEB-D693-47C3-84C4-2E09560552A7}" srcId="{16B0811D-3F7B-4F56-B952-7BF2FC34CE2D}" destId="{85BB3345-2670-4B45-8078-427059F8E0CF}" srcOrd="3" destOrd="0" parTransId="{E87DA435-62EB-4052-BB22-A66AA002D7FB}" sibTransId="{0304721B-7A70-4A88-9EA5-A5FD4A5DF165}"/>
    <dgm:cxn modelId="{E2F5BDFA-84EF-465D-9BBC-589FC63B4829}" srcId="{16B0811D-3F7B-4F56-B952-7BF2FC34CE2D}" destId="{F75F271A-D20E-47BE-B9F0-35CA30568EEB}" srcOrd="0" destOrd="0" parTransId="{73B7E923-5F0F-436B-A4F4-BC8B0D9A2BBA}" sibTransId="{79BF4BD3-0225-4502-9337-A129F4C668BC}"/>
    <dgm:cxn modelId="{75FF16D6-26DC-48D7-A13F-029E288C345D}" type="presParOf" srcId="{A82CBF08-E81A-474D-8519-E6D6526EB9EA}" destId="{664B584F-1B97-428C-B3F7-AFD336FB74C8}" srcOrd="0" destOrd="0" presId="urn:microsoft.com/office/officeart/2018/2/layout/IconLabelList"/>
    <dgm:cxn modelId="{F5803FE8-0B2E-433E-BB86-9C5E5EE8035C}" type="presParOf" srcId="{664B584F-1B97-428C-B3F7-AFD336FB74C8}" destId="{1F049386-C6A2-41E6-8135-9A419589AB73}" srcOrd="0" destOrd="0" presId="urn:microsoft.com/office/officeart/2018/2/layout/IconLabelList"/>
    <dgm:cxn modelId="{B6DAB3F6-FCD9-4B5B-A8E3-6DD024874EFB}" type="presParOf" srcId="{664B584F-1B97-428C-B3F7-AFD336FB74C8}" destId="{C7D60C1F-4CDB-4A66-A55A-F2F17E982F56}" srcOrd="1" destOrd="0" presId="urn:microsoft.com/office/officeart/2018/2/layout/IconLabelList"/>
    <dgm:cxn modelId="{353D4407-5B72-4263-97B1-26D1B72B3056}" type="presParOf" srcId="{664B584F-1B97-428C-B3F7-AFD336FB74C8}" destId="{2D0B7BDC-B4DB-40A1-A336-11FC755A8133}" srcOrd="2" destOrd="0" presId="urn:microsoft.com/office/officeart/2018/2/layout/IconLabelList"/>
    <dgm:cxn modelId="{84C8B835-E4FA-4F37-95DC-09299989D413}" type="presParOf" srcId="{A82CBF08-E81A-474D-8519-E6D6526EB9EA}" destId="{4FC1013E-C01A-4C26-965A-D651CB0657C2}" srcOrd="1" destOrd="0" presId="urn:microsoft.com/office/officeart/2018/2/layout/IconLabelList"/>
    <dgm:cxn modelId="{27D266AA-E00D-45D0-8523-2A48FA34BC3D}" type="presParOf" srcId="{A82CBF08-E81A-474D-8519-E6D6526EB9EA}" destId="{E20E609E-87A2-4CC5-AF81-8D1A7E3B14F6}" srcOrd="2" destOrd="0" presId="urn:microsoft.com/office/officeart/2018/2/layout/IconLabelList"/>
    <dgm:cxn modelId="{5B05FA10-71CF-4262-B57B-C7AA9F25DAF5}" type="presParOf" srcId="{E20E609E-87A2-4CC5-AF81-8D1A7E3B14F6}" destId="{2B3905AA-C097-4834-A312-0559220CE206}" srcOrd="0" destOrd="0" presId="urn:microsoft.com/office/officeart/2018/2/layout/IconLabelList"/>
    <dgm:cxn modelId="{5AE7ECC9-E24E-43CF-9821-0EF555FCAE1A}" type="presParOf" srcId="{E20E609E-87A2-4CC5-AF81-8D1A7E3B14F6}" destId="{E5444691-02F8-4D64-9939-0534544C4C60}" srcOrd="1" destOrd="0" presId="urn:microsoft.com/office/officeart/2018/2/layout/IconLabelList"/>
    <dgm:cxn modelId="{8A2CD01B-870E-4CA4-B128-BF689B9A3320}" type="presParOf" srcId="{E20E609E-87A2-4CC5-AF81-8D1A7E3B14F6}" destId="{E21D9283-77CE-4F04-98CD-3420EEF716EE}" srcOrd="2" destOrd="0" presId="urn:microsoft.com/office/officeart/2018/2/layout/IconLabelList"/>
    <dgm:cxn modelId="{705A63B8-A06B-4521-A902-7722E5686C70}" type="presParOf" srcId="{A82CBF08-E81A-474D-8519-E6D6526EB9EA}" destId="{CF1447B2-BA1A-4B19-BDE5-B1DE9D5923C3}" srcOrd="3" destOrd="0" presId="urn:microsoft.com/office/officeart/2018/2/layout/IconLabelList"/>
    <dgm:cxn modelId="{56124665-C3BF-49F6-B4D6-443A699B5722}" type="presParOf" srcId="{A82CBF08-E81A-474D-8519-E6D6526EB9EA}" destId="{94DC774D-1F49-46CF-BFB3-CF0E08FF6CFC}" srcOrd="4" destOrd="0" presId="urn:microsoft.com/office/officeart/2018/2/layout/IconLabelList"/>
    <dgm:cxn modelId="{EBD3C220-D729-4F53-B201-4F0B35942C94}" type="presParOf" srcId="{94DC774D-1F49-46CF-BFB3-CF0E08FF6CFC}" destId="{F9009697-4592-4643-8C5C-4EE0E9343ED5}" srcOrd="0" destOrd="0" presId="urn:microsoft.com/office/officeart/2018/2/layout/IconLabelList"/>
    <dgm:cxn modelId="{26E9171A-90E8-4A2E-8EB3-88EA9EF3779C}" type="presParOf" srcId="{94DC774D-1F49-46CF-BFB3-CF0E08FF6CFC}" destId="{09283628-241B-49C9-9317-04976EF487AA}" srcOrd="1" destOrd="0" presId="urn:microsoft.com/office/officeart/2018/2/layout/IconLabelList"/>
    <dgm:cxn modelId="{9F4BCF4E-A778-4C61-8E34-33B69F5672EF}" type="presParOf" srcId="{94DC774D-1F49-46CF-BFB3-CF0E08FF6CFC}" destId="{8854FD14-7A77-4EBF-ADA4-C5D6C7983327}" srcOrd="2" destOrd="0" presId="urn:microsoft.com/office/officeart/2018/2/layout/IconLabelList"/>
    <dgm:cxn modelId="{8158DA18-1F0C-480E-893A-35154E11BF51}" type="presParOf" srcId="{A82CBF08-E81A-474D-8519-E6D6526EB9EA}" destId="{85C67250-D048-4676-89E1-5E4B8EFD93F8}" srcOrd="5" destOrd="0" presId="urn:microsoft.com/office/officeart/2018/2/layout/IconLabelList"/>
    <dgm:cxn modelId="{90D8BD08-5754-4244-8F92-24CD1BEDE7F0}" type="presParOf" srcId="{A82CBF08-E81A-474D-8519-E6D6526EB9EA}" destId="{4CE06261-95C5-4638-AFD4-8DB039583167}" srcOrd="6" destOrd="0" presId="urn:microsoft.com/office/officeart/2018/2/layout/IconLabelList"/>
    <dgm:cxn modelId="{78B29BF2-E427-4CF2-BA1A-2D79E379D5A2}" type="presParOf" srcId="{4CE06261-95C5-4638-AFD4-8DB039583167}" destId="{30245C59-D55F-4577-89E2-77371474E01D}" srcOrd="0" destOrd="0" presId="urn:microsoft.com/office/officeart/2018/2/layout/IconLabelList"/>
    <dgm:cxn modelId="{EC57B84D-F5FD-41BD-B2D6-F7A47B0BF38B}" type="presParOf" srcId="{4CE06261-95C5-4638-AFD4-8DB039583167}" destId="{5FDEC981-50CB-41D3-B040-40912836DF6A}" srcOrd="1" destOrd="0" presId="urn:microsoft.com/office/officeart/2018/2/layout/IconLabelList"/>
    <dgm:cxn modelId="{0B65FE6A-C0CE-4153-938E-8B2E53B522CC}" type="presParOf" srcId="{4CE06261-95C5-4638-AFD4-8DB039583167}" destId="{DA695F68-1491-4EDC-80FC-28F1B84A1314}" srcOrd="2" destOrd="0" presId="urn:microsoft.com/office/officeart/2018/2/layout/IconLabelList"/>
    <dgm:cxn modelId="{554DACE5-0E10-481B-8158-D8223D9DBF60}" type="presParOf" srcId="{A82CBF08-E81A-474D-8519-E6D6526EB9EA}" destId="{B497F323-0E1B-4D60-9CBB-47ED3A2F0E24}" srcOrd="7" destOrd="0" presId="urn:microsoft.com/office/officeart/2018/2/layout/IconLabelList"/>
    <dgm:cxn modelId="{B859FBD1-FF68-4216-89C9-C70FE733DC86}" type="presParOf" srcId="{A82CBF08-E81A-474D-8519-E6D6526EB9EA}" destId="{D964181F-95D9-478D-851E-83261538754C}" srcOrd="8" destOrd="0" presId="urn:microsoft.com/office/officeart/2018/2/layout/IconLabelList"/>
    <dgm:cxn modelId="{23D95F5B-E94C-42ED-86CB-13850A64923E}" type="presParOf" srcId="{D964181F-95D9-478D-851E-83261538754C}" destId="{6B331E96-CE04-4431-8CD7-D3E42F8AC22D}" srcOrd="0" destOrd="0" presId="urn:microsoft.com/office/officeart/2018/2/layout/IconLabelList"/>
    <dgm:cxn modelId="{8685E966-5271-4675-B9B3-0D2484B20B6E}" type="presParOf" srcId="{D964181F-95D9-478D-851E-83261538754C}" destId="{6E635C14-A7E0-4233-BEC6-F190E0BBD37B}" srcOrd="1" destOrd="0" presId="urn:microsoft.com/office/officeart/2018/2/layout/IconLabelList"/>
    <dgm:cxn modelId="{A53F162B-8A60-40DC-A917-FFB66B7BA585}" type="presParOf" srcId="{D964181F-95D9-478D-851E-83261538754C}" destId="{25E9901B-D216-4E90-834F-B71AC69CE1BB}" srcOrd="2" destOrd="0" presId="urn:microsoft.com/office/officeart/2018/2/layout/IconLabelList"/>
    <dgm:cxn modelId="{4714ABCE-78D3-4445-96A5-95FC833C826F}" type="presParOf" srcId="{A82CBF08-E81A-474D-8519-E6D6526EB9EA}" destId="{3B194ACE-3FF4-4E70-B959-E0290AE56340}" srcOrd="9" destOrd="0" presId="urn:microsoft.com/office/officeart/2018/2/layout/IconLabelList"/>
    <dgm:cxn modelId="{1F9D0187-DEE3-486F-B90D-76E877D7253E}" type="presParOf" srcId="{A82CBF08-E81A-474D-8519-E6D6526EB9EA}" destId="{169CFA29-31DC-4EB3-9E72-879265E22034}" srcOrd="10" destOrd="0" presId="urn:microsoft.com/office/officeart/2018/2/layout/IconLabelList"/>
    <dgm:cxn modelId="{AAEC3410-88A6-4D4B-934C-69169F7B0A07}" type="presParOf" srcId="{169CFA29-31DC-4EB3-9E72-879265E22034}" destId="{ADA51E63-D3B2-44A1-8840-BAE24B4BA6B3}" srcOrd="0" destOrd="0" presId="urn:microsoft.com/office/officeart/2018/2/layout/IconLabelList"/>
    <dgm:cxn modelId="{4EB60736-FE24-43B8-8645-97491D560259}" type="presParOf" srcId="{169CFA29-31DC-4EB3-9E72-879265E22034}" destId="{DD4EE6B8-BD94-4A63-A931-FFC23CD1161C}" srcOrd="1" destOrd="0" presId="urn:microsoft.com/office/officeart/2018/2/layout/IconLabelList"/>
    <dgm:cxn modelId="{0F0FD005-E3C3-45D7-B517-C6B5BB72B488}" type="presParOf" srcId="{169CFA29-31DC-4EB3-9E72-879265E22034}" destId="{616B4A67-D70B-494B-9B4A-3834CB22A423}" srcOrd="2" destOrd="0" presId="urn:microsoft.com/office/officeart/2018/2/layout/IconLabelList"/>
    <dgm:cxn modelId="{6B33ED25-5FAA-42D4-851F-FE90CD361BAC}" type="presParOf" srcId="{A82CBF08-E81A-474D-8519-E6D6526EB9EA}" destId="{C86626AF-9B8C-48CC-A7D6-E94EB90C2366}" srcOrd="11" destOrd="0" presId="urn:microsoft.com/office/officeart/2018/2/layout/IconLabelList"/>
    <dgm:cxn modelId="{D76A63FE-4E3D-411D-9135-0FBA96D643B6}" type="presParOf" srcId="{A82CBF08-E81A-474D-8519-E6D6526EB9EA}" destId="{67A2CC2D-FF51-4615-B08F-0C5483C13A12}" srcOrd="12" destOrd="0" presId="urn:microsoft.com/office/officeart/2018/2/layout/IconLabelList"/>
    <dgm:cxn modelId="{1767B24A-4AEB-4B09-A21B-210B39365CBF}" type="presParOf" srcId="{67A2CC2D-FF51-4615-B08F-0C5483C13A12}" destId="{C4CF96D8-8595-45DA-BE69-0EC3DD78C401}" srcOrd="0" destOrd="0" presId="urn:microsoft.com/office/officeart/2018/2/layout/IconLabelList"/>
    <dgm:cxn modelId="{C27FF31D-CF7F-4D8D-A389-65D339E8D8AF}" type="presParOf" srcId="{67A2CC2D-FF51-4615-B08F-0C5483C13A12}" destId="{EE860CFC-A8ED-4CFF-A427-220983842A25}" srcOrd="1" destOrd="0" presId="urn:microsoft.com/office/officeart/2018/2/layout/IconLabelList"/>
    <dgm:cxn modelId="{A5142B4F-E054-47EE-B5E1-91A2843CD2E7}" type="presParOf" srcId="{67A2CC2D-FF51-4615-B08F-0C5483C13A12}" destId="{9844516E-9DDD-45DD-BD74-B465B18AEC30}" srcOrd="2" destOrd="0" presId="urn:microsoft.com/office/officeart/2018/2/layout/IconLabelList"/>
    <dgm:cxn modelId="{1067BEFA-07A3-44A4-B233-C5F3073D438B}" type="presParOf" srcId="{A82CBF08-E81A-474D-8519-E6D6526EB9EA}" destId="{49FF9B1A-8A5A-42D2-813C-E7DA061D2B81}" srcOrd="13" destOrd="0" presId="urn:microsoft.com/office/officeart/2018/2/layout/IconLabelList"/>
    <dgm:cxn modelId="{361D8FC6-4720-43B2-8982-B4602ADA082E}" type="presParOf" srcId="{A82CBF08-E81A-474D-8519-E6D6526EB9EA}" destId="{7652CE3B-2C4A-4855-AA33-4D61209005F2}" srcOrd="14" destOrd="0" presId="urn:microsoft.com/office/officeart/2018/2/layout/IconLabelList"/>
    <dgm:cxn modelId="{B18F7EA3-D500-4FEF-8E47-71EAC911D43E}" type="presParOf" srcId="{7652CE3B-2C4A-4855-AA33-4D61209005F2}" destId="{5A7533D1-244C-45DB-8D8F-E20B1AA5B6A2}" srcOrd="0" destOrd="0" presId="urn:microsoft.com/office/officeart/2018/2/layout/IconLabelList"/>
    <dgm:cxn modelId="{7913B1E5-BF34-4CC8-B8CD-D6F188553E89}" type="presParOf" srcId="{7652CE3B-2C4A-4855-AA33-4D61209005F2}" destId="{7E28D3ED-B2C3-4B55-8C88-BF6BADDE2796}" srcOrd="1" destOrd="0" presId="urn:microsoft.com/office/officeart/2018/2/layout/IconLabelList"/>
    <dgm:cxn modelId="{6FAB80FC-8583-4133-8041-396482B239BA}" type="presParOf" srcId="{7652CE3B-2C4A-4855-AA33-4D61209005F2}" destId="{BA0204DA-DD78-4FF2-B41B-7888A99B05B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F0D985-622E-43A2-A7E9-26858CA5FFA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4A3FD1-7F53-40DA-ABC4-3D78F2DD2868}">
      <dgm:prSet/>
      <dgm:spPr/>
      <dgm:t>
        <a:bodyPr/>
        <a:lstStyle/>
        <a:p>
          <a:r>
            <a:rPr lang="pl-PL"/>
            <a:t>Tylko jeżeli z wywiadu wynika potrzeba ich wykonania</a:t>
          </a:r>
          <a:endParaRPr lang="en-US"/>
        </a:p>
      </dgm:t>
    </dgm:pt>
    <dgm:pt modelId="{5D334413-3C8B-40C5-B9D3-E7DDBE0F8469}" type="parTrans" cxnId="{ACF8AA58-FFB1-4F0D-9859-B245BB217BF6}">
      <dgm:prSet/>
      <dgm:spPr/>
      <dgm:t>
        <a:bodyPr/>
        <a:lstStyle/>
        <a:p>
          <a:endParaRPr lang="en-US"/>
        </a:p>
      </dgm:t>
    </dgm:pt>
    <dgm:pt modelId="{6A342ED2-704E-4AEA-B637-E3C9BFD0223A}" type="sibTrans" cxnId="{ACF8AA58-FFB1-4F0D-9859-B245BB217BF6}">
      <dgm:prSet/>
      <dgm:spPr/>
      <dgm:t>
        <a:bodyPr/>
        <a:lstStyle/>
        <a:p>
          <a:endParaRPr lang="en-US"/>
        </a:p>
      </dgm:t>
    </dgm:pt>
    <dgm:pt modelId="{B21240FF-205F-4BC7-9723-C935C0E758B3}">
      <dgm:prSet/>
      <dgm:spPr/>
      <dgm:t>
        <a:bodyPr/>
        <a:lstStyle/>
        <a:p>
          <a:r>
            <a:rPr lang="pl-PL"/>
            <a:t>Zakaz wykonywania u dzieci w I i II stp. ASA</a:t>
          </a:r>
          <a:endParaRPr lang="en-US"/>
        </a:p>
      </dgm:t>
    </dgm:pt>
    <dgm:pt modelId="{D897DA1A-3E05-48FB-B2FE-C86626D40144}" type="parTrans" cxnId="{94FC65D8-3C93-49A1-9399-45CF66DC3E6E}">
      <dgm:prSet/>
      <dgm:spPr/>
      <dgm:t>
        <a:bodyPr/>
        <a:lstStyle/>
        <a:p>
          <a:endParaRPr lang="en-US"/>
        </a:p>
      </dgm:t>
    </dgm:pt>
    <dgm:pt modelId="{1317DD31-BADF-47BF-BD0E-EA2260EE61D7}" type="sibTrans" cxnId="{94FC65D8-3C93-49A1-9399-45CF66DC3E6E}">
      <dgm:prSet/>
      <dgm:spPr/>
      <dgm:t>
        <a:bodyPr/>
        <a:lstStyle/>
        <a:p>
          <a:endParaRPr lang="en-US"/>
        </a:p>
      </dgm:t>
    </dgm:pt>
    <dgm:pt modelId="{030E8D2A-7D16-46EA-BDEB-D8931645E196}">
      <dgm:prSet/>
      <dgm:spPr/>
      <dgm:t>
        <a:bodyPr/>
        <a:lstStyle/>
        <a:p>
          <a:r>
            <a:rPr lang="pl-PL" dirty="0"/>
            <a:t>Podstawą kwalifikacji do znieczulenia jest wywiad i badanie pacjenta!</a:t>
          </a:r>
          <a:endParaRPr lang="en-US" dirty="0"/>
        </a:p>
      </dgm:t>
    </dgm:pt>
    <dgm:pt modelId="{F10FDBD4-5B68-4109-9D69-6BE727C8073E}" type="parTrans" cxnId="{72282CD4-104B-47A1-A596-F38C8DAC9E19}">
      <dgm:prSet/>
      <dgm:spPr/>
      <dgm:t>
        <a:bodyPr/>
        <a:lstStyle/>
        <a:p>
          <a:endParaRPr lang="en-US"/>
        </a:p>
      </dgm:t>
    </dgm:pt>
    <dgm:pt modelId="{0459820B-4A62-4E8F-A18D-CE32BD6B2C03}" type="sibTrans" cxnId="{72282CD4-104B-47A1-A596-F38C8DAC9E19}">
      <dgm:prSet/>
      <dgm:spPr/>
      <dgm:t>
        <a:bodyPr/>
        <a:lstStyle/>
        <a:p>
          <a:endParaRPr lang="en-US"/>
        </a:p>
      </dgm:t>
    </dgm:pt>
    <dgm:pt modelId="{E1065CBC-FFAC-455C-88C6-CF3B936697EC}" type="pres">
      <dgm:prSet presAssocID="{EDF0D985-622E-43A2-A7E9-26858CA5FFAE}" presName="linear" presStyleCnt="0">
        <dgm:presLayoutVars>
          <dgm:animLvl val="lvl"/>
          <dgm:resizeHandles val="exact"/>
        </dgm:presLayoutVars>
      </dgm:prSet>
      <dgm:spPr/>
    </dgm:pt>
    <dgm:pt modelId="{B51F02B8-DA1D-4CD4-B633-E9233AFB74C0}" type="pres">
      <dgm:prSet presAssocID="{FC4A3FD1-7F53-40DA-ABC4-3D78F2DD28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DD3190-CD16-4702-BB33-D5E5E882AE98}" type="pres">
      <dgm:prSet presAssocID="{6A342ED2-704E-4AEA-B637-E3C9BFD0223A}" presName="spacer" presStyleCnt="0"/>
      <dgm:spPr/>
    </dgm:pt>
    <dgm:pt modelId="{E3C62FF9-990E-4BBE-99DA-4BDF10CDF980}" type="pres">
      <dgm:prSet presAssocID="{B21240FF-205F-4BC7-9723-C935C0E758B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E8EB7A-0230-4083-ACC7-3C0D0CF4F5CA}" type="pres">
      <dgm:prSet presAssocID="{1317DD31-BADF-47BF-BD0E-EA2260EE61D7}" presName="spacer" presStyleCnt="0"/>
      <dgm:spPr/>
    </dgm:pt>
    <dgm:pt modelId="{AFFF3468-E7FC-4710-8438-B563509BDC2C}" type="pres">
      <dgm:prSet presAssocID="{030E8D2A-7D16-46EA-BDEB-D8931645E19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CF8AA58-FFB1-4F0D-9859-B245BB217BF6}" srcId="{EDF0D985-622E-43A2-A7E9-26858CA5FFAE}" destId="{FC4A3FD1-7F53-40DA-ABC4-3D78F2DD2868}" srcOrd="0" destOrd="0" parTransId="{5D334413-3C8B-40C5-B9D3-E7DDBE0F8469}" sibTransId="{6A342ED2-704E-4AEA-B637-E3C9BFD0223A}"/>
    <dgm:cxn modelId="{6E07DE7D-1ADE-4946-BAAD-DAE7D6471E57}" type="presOf" srcId="{FC4A3FD1-7F53-40DA-ABC4-3D78F2DD2868}" destId="{B51F02B8-DA1D-4CD4-B633-E9233AFB74C0}" srcOrd="0" destOrd="0" presId="urn:microsoft.com/office/officeart/2005/8/layout/vList2"/>
    <dgm:cxn modelId="{1B3B3BA5-B3CD-4D81-A49F-44C65F100F52}" type="presOf" srcId="{EDF0D985-622E-43A2-A7E9-26858CA5FFAE}" destId="{E1065CBC-FFAC-455C-88C6-CF3B936697EC}" srcOrd="0" destOrd="0" presId="urn:microsoft.com/office/officeart/2005/8/layout/vList2"/>
    <dgm:cxn modelId="{72282CD4-104B-47A1-A596-F38C8DAC9E19}" srcId="{EDF0D985-622E-43A2-A7E9-26858CA5FFAE}" destId="{030E8D2A-7D16-46EA-BDEB-D8931645E196}" srcOrd="2" destOrd="0" parTransId="{F10FDBD4-5B68-4109-9D69-6BE727C8073E}" sibTransId="{0459820B-4A62-4E8F-A18D-CE32BD6B2C03}"/>
    <dgm:cxn modelId="{94FC65D8-3C93-49A1-9399-45CF66DC3E6E}" srcId="{EDF0D985-622E-43A2-A7E9-26858CA5FFAE}" destId="{B21240FF-205F-4BC7-9723-C935C0E758B3}" srcOrd="1" destOrd="0" parTransId="{D897DA1A-3E05-48FB-B2FE-C86626D40144}" sibTransId="{1317DD31-BADF-47BF-BD0E-EA2260EE61D7}"/>
    <dgm:cxn modelId="{E648BBDB-C414-492F-B581-8248EBD54FB5}" type="presOf" srcId="{B21240FF-205F-4BC7-9723-C935C0E758B3}" destId="{E3C62FF9-990E-4BBE-99DA-4BDF10CDF980}" srcOrd="0" destOrd="0" presId="urn:microsoft.com/office/officeart/2005/8/layout/vList2"/>
    <dgm:cxn modelId="{32FA1EE0-180C-4F01-91C9-4D1932A3C4DF}" type="presOf" srcId="{030E8D2A-7D16-46EA-BDEB-D8931645E196}" destId="{AFFF3468-E7FC-4710-8438-B563509BDC2C}" srcOrd="0" destOrd="0" presId="urn:microsoft.com/office/officeart/2005/8/layout/vList2"/>
    <dgm:cxn modelId="{DB5C55C0-08AF-48A1-A95C-65031FC2683D}" type="presParOf" srcId="{E1065CBC-FFAC-455C-88C6-CF3B936697EC}" destId="{B51F02B8-DA1D-4CD4-B633-E9233AFB74C0}" srcOrd="0" destOrd="0" presId="urn:microsoft.com/office/officeart/2005/8/layout/vList2"/>
    <dgm:cxn modelId="{DA74BB43-8904-494E-9A20-C18E9FF6D5FB}" type="presParOf" srcId="{E1065CBC-FFAC-455C-88C6-CF3B936697EC}" destId="{F0DD3190-CD16-4702-BB33-D5E5E882AE98}" srcOrd="1" destOrd="0" presId="urn:microsoft.com/office/officeart/2005/8/layout/vList2"/>
    <dgm:cxn modelId="{B7888269-60B5-4D6C-B323-76D2ACE7D0BC}" type="presParOf" srcId="{E1065CBC-FFAC-455C-88C6-CF3B936697EC}" destId="{E3C62FF9-990E-4BBE-99DA-4BDF10CDF980}" srcOrd="2" destOrd="0" presId="urn:microsoft.com/office/officeart/2005/8/layout/vList2"/>
    <dgm:cxn modelId="{0E2794C3-3414-4EFB-B10F-E6D4E8E48154}" type="presParOf" srcId="{E1065CBC-FFAC-455C-88C6-CF3B936697EC}" destId="{38E8EB7A-0230-4083-ACC7-3C0D0CF4F5CA}" srcOrd="3" destOrd="0" presId="urn:microsoft.com/office/officeart/2005/8/layout/vList2"/>
    <dgm:cxn modelId="{4D47B13E-B91C-4D31-8FB3-E5EAB34D013E}" type="presParOf" srcId="{E1065CBC-FFAC-455C-88C6-CF3B936697EC}" destId="{AFFF3468-E7FC-4710-8438-B563509BDC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892475-B2FF-40D7-86C2-F60D072B2A32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FC0ABF-8141-4E54-A60C-71DFACB74422}">
      <dgm:prSet/>
      <dgm:spPr/>
      <dgm:t>
        <a:bodyPr/>
        <a:lstStyle/>
        <a:p>
          <a:r>
            <a:rPr lang="pl-PL"/>
            <a:t>Pacjent pozostaje w domu pod opieką osoby dorosłej przynajmniej 6 godzin. Przy długich zabiegach powyżej 3 godzin nawet dłużej!</a:t>
          </a:r>
          <a:endParaRPr lang="en-US"/>
        </a:p>
      </dgm:t>
    </dgm:pt>
    <dgm:pt modelId="{9A999DCA-E4B1-42D9-BC59-9F8312F49F89}" type="parTrans" cxnId="{7E21F35D-2F33-479D-B23E-03969E02834F}">
      <dgm:prSet/>
      <dgm:spPr/>
      <dgm:t>
        <a:bodyPr/>
        <a:lstStyle/>
        <a:p>
          <a:endParaRPr lang="en-US"/>
        </a:p>
      </dgm:t>
    </dgm:pt>
    <dgm:pt modelId="{73F84987-9E68-4D96-B3CC-8A3D7228DF77}" type="sibTrans" cxnId="{7E21F35D-2F33-479D-B23E-03969E02834F}">
      <dgm:prSet/>
      <dgm:spPr/>
      <dgm:t>
        <a:bodyPr/>
        <a:lstStyle/>
        <a:p>
          <a:endParaRPr lang="en-US"/>
        </a:p>
      </dgm:t>
    </dgm:pt>
    <dgm:pt modelId="{EF7BF79A-CE78-4114-B285-E90C676A1552}">
      <dgm:prSet/>
      <dgm:spPr/>
      <dgm:t>
        <a:bodyPr/>
        <a:lstStyle/>
        <a:p>
          <a:r>
            <a:rPr lang="pl-PL" dirty="0"/>
            <a:t>Pije chłodną wodę przez pierwsze 2 godziny, ale niewiele przed i w czasie transportu – możliwe wymioty</a:t>
          </a:r>
          <a:endParaRPr lang="en-US" dirty="0"/>
        </a:p>
      </dgm:t>
    </dgm:pt>
    <dgm:pt modelId="{E639E6D6-BF48-4C04-B843-26CD984CC493}" type="parTrans" cxnId="{5A03528F-9FEB-4839-A567-4FD19A678940}">
      <dgm:prSet/>
      <dgm:spPr/>
      <dgm:t>
        <a:bodyPr/>
        <a:lstStyle/>
        <a:p>
          <a:endParaRPr lang="en-US"/>
        </a:p>
      </dgm:t>
    </dgm:pt>
    <dgm:pt modelId="{4FF5A7D2-4B6B-4180-A698-C640F7AAD633}" type="sibTrans" cxnId="{5A03528F-9FEB-4839-A567-4FD19A678940}">
      <dgm:prSet/>
      <dgm:spPr/>
      <dgm:t>
        <a:bodyPr/>
        <a:lstStyle/>
        <a:p>
          <a:endParaRPr lang="en-US"/>
        </a:p>
      </dgm:t>
    </dgm:pt>
    <dgm:pt modelId="{46C74199-026F-43F0-ABB7-DC0403E35A4B}">
      <dgm:prSet/>
      <dgm:spPr/>
      <dgm:t>
        <a:bodyPr/>
        <a:lstStyle/>
        <a:p>
          <a:r>
            <a:rPr lang="pl-PL" dirty="0"/>
            <a:t>Może jeść stałe pokarmy nie wcześniej niż po 2 godzinach od zakończenia zabiegu (powrót perystaltyki i względy stomatologiczne). Przy ekstrakcjach płyny i pokarmy tylko chłodne lub zimne!</a:t>
          </a:r>
          <a:endParaRPr lang="en-US" dirty="0"/>
        </a:p>
      </dgm:t>
    </dgm:pt>
    <dgm:pt modelId="{F9AF0DA5-AFA7-4B9A-8AC2-871D7FB97791}" type="parTrans" cxnId="{5896FE86-4056-4353-9C16-E2833488D868}">
      <dgm:prSet/>
      <dgm:spPr/>
      <dgm:t>
        <a:bodyPr/>
        <a:lstStyle/>
        <a:p>
          <a:endParaRPr lang="en-US"/>
        </a:p>
      </dgm:t>
    </dgm:pt>
    <dgm:pt modelId="{B0F077AB-5063-4098-B1BF-A871E5E31F90}" type="sibTrans" cxnId="{5896FE86-4056-4353-9C16-E2833488D868}">
      <dgm:prSet/>
      <dgm:spPr/>
      <dgm:t>
        <a:bodyPr/>
        <a:lstStyle/>
        <a:p>
          <a:endParaRPr lang="en-US"/>
        </a:p>
      </dgm:t>
    </dgm:pt>
    <dgm:pt modelId="{6F9D5357-3056-4408-8FE1-D8F1483D2363}">
      <dgm:prSet/>
      <dgm:spPr/>
      <dgm:t>
        <a:bodyPr/>
        <a:lstStyle/>
        <a:p>
          <a:r>
            <a:rPr lang="pl-PL" dirty="0"/>
            <a:t>Wymaga nadzoru i pomocy zwłaszcza w pierwszych dwóch godzinach, a i później zależności od stanu, czasem nawet do kolejnego dnia nie przemieszcza się bez opieki, nie prowadzi pojazdów, nie wspina się na wysokość, nie obsługuje niebezpiecznych narzędzi, unika zakupów i dokonywania czynności prawnych.</a:t>
          </a:r>
          <a:endParaRPr lang="en-US" dirty="0"/>
        </a:p>
      </dgm:t>
    </dgm:pt>
    <dgm:pt modelId="{D1E1DF84-610B-40B8-A5D6-B1E38072BF80}" type="parTrans" cxnId="{BCA750D6-CE57-4DF2-8261-07981870223A}">
      <dgm:prSet/>
      <dgm:spPr/>
      <dgm:t>
        <a:bodyPr/>
        <a:lstStyle/>
        <a:p>
          <a:endParaRPr lang="en-US"/>
        </a:p>
      </dgm:t>
    </dgm:pt>
    <dgm:pt modelId="{9715F115-20DE-4D5F-99BE-098D1E579599}" type="sibTrans" cxnId="{BCA750D6-CE57-4DF2-8261-07981870223A}">
      <dgm:prSet/>
      <dgm:spPr/>
      <dgm:t>
        <a:bodyPr/>
        <a:lstStyle/>
        <a:p>
          <a:endParaRPr lang="en-US"/>
        </a:p>
      </dgm:t>
    </dgm:pt>
    <dgm:pt modelId="{4503080E-571B-4766-A9B2-14D068BD5E98}">
      <dgm:prSet/>
      <dgm:spPr/>
      <dgm:t>
        <a:bodyPr/>
        <a:lstStyle/>
        <a:p>
          <a:r>
            <a:rPr lang="pl-PL" dirty="0"/>
            <a:t>Gdy jest potrzeba, stosuje leki przeciwbólowe (NLPZ + Paracetamol i ew. metamizol),</a:t>
          </a:r>
          <a:endParaRPr lang="en-US" dirty="0"/>
        </a:p>
      </dgm:t>
    </dgm:pt>
    <dgm:pt modelId="{042EF3CD-CE4E-4A10-B779-0A01A88713C9}" type="parTrans" cxnId="{120EA96D-12FF-4824-8ACD-C7C3E0DDDE9D}">
      <dgm:prSet/>
      <dgm:spPr/>
      <dgm:t>
        <a:bodyPr/>
        <a:lstStyle/>
        <a:p>
          <a:endParaRPr lang="en-US"/>
        </a:p>
      </dgm:t>
    </dgm:pt>
    <dgm:pt modelId="{3F81BBC0-2C39-4068-A254-5E9610ED6C9B}" type="sibTrans" cxnId="{120EA96D-12FF-4824-8ACD-C7C3E0DDDE9D}">
      <dgm:prSet/>
      <dgm:spPr/>
      <dgm:t>
        <a:bodyPr/>
        <a:lstStyle/>
        <a:p>
          <a:endParaRPr lang="en-US"/>
        </a:p>
      </dgm:t>
    </dgm:pt>
    <dgm:pt modelId="{E392A627-A2AE-44C9-9E7A-6DDFE1F0B156}">
      <dgm:prSet/>
      <dgm:spPr/>
      <dgm:t>
        <a:bodyPr/>
        <a:lstStyle/>
        <a:p>
          <a:r>
            <a:rPr lang="pl-PL"/>
            <a:t>Przy niepokojących objawach (krwawienie, infekcja, reakcja alergiczna, objawy astmatyczne, nasilenie istniejących chorób) kontakt z lekarzem lub SOR.</a:t>
          </a:r>
          <a:endParaRPr lang="en-US"/>
        </a:p>
      </dgm:t>
    </dgm:pt>
    <dgm:pt modelId="{E321846F-9890-4DB0-ABD2-A7CCEF103BD4}" type="parTrans" cxnId="{BD953838-FFC4-4BC4-B753-8EF8256ABA68}">
      <dgm:prSet/>
      <dgm:spPr/>
      <dgm:t>
        <a:bodyPr/>
        <a:lstStyle/>
        <a:p>
          <a:endParaRPr lang="en-US"/>
        </a:p>
      </dgm:t>
    </dgm:pt>
    <dgm:pt modelId="{C3AD4FA0-F975-4935-840B-96A16DF366D2}" type="sibTrans" cxnId="{BD953838-FFC4-4BC4-B753-8EF8256ABA68}">
      <dgm:prSet/>
      <dgm:spPr/>
      <dgm:t>
        <a:bodyPr/>
        <a:lstStyle/>
        <a:p>
          <a:endParaRPr lang="en-US"/>
        </a:p>
      </dgm:t>
    </dgm:pt>
    <dgm:pt modelId="{EA29CAC4-125F-4BFE-96FB-C3F863B16119}" type="pres">
      <dgm:prSet presAssocID="{D9892475-B2FF-40D7-86C2-F60D072B2A32}" presName="diagram" presStyleCnt="0">
        <dgm:presLayoutVars>
          <dgm:dir/>
          <dgm:resizeHandles val="exact"/>
        </dgm:presLayoutVars>
      </dgm:prSet>
      <dgm:spPr/>
    </dgm:pt>
    <dgm:pt modelId="{64D3B23A-154C-43AC-BDAB-ECE9E579BD01}" type="pres">
      <dgm:prSet presAssocID="{78FC0ABF-8141-4E54-A60C-71DFACB74422}" presName="node" presStyleLbl="node1" presStyleIdx="0" presStyleCnt="6">
        <dgm:presLayoutVars>
          <dgm:bulletEnabled val="1"/>
        </dgm:presLayoutVars>
      </dgm:prSet>
      <dgm:spPr/>
    </dgm:pt>
    <dgm:pt modelId="{2225AC34-AC96-4133-965F-02A46E6EA57E}" type="pres">
      <dgm:prSet presAssocID="{73F84987-9E68-4D96-B3CC-8A3D7228DF77}" presName="sibTrans" presStyleCnt="0"/>
      <dgm:spPr/>
    </dgm:pt>
    <dgm:pt modelId="{2DE682DF-01E1-4D7F-9457-7770161F5681}" type="pres">
      <dgm:prSet presAssocID="{EF7BF79A-CE78-4114-B285-E90C676A1552}" presName="node" presStyleLbl="node1" presStyleIdx="1" presStyleCnt="6">
        <dgm:presLayoutVars>
          <dgm:bulletEnabled val="1"/>
        </dgm:presLayoutVars>
      </dgm:prSet>
      <dgm:spPr/>
    </dgm:pt>
    <dgm:pt modelId="{59DC152C-4514-43B9-9E2D-58BAD410E6B5}" type="pres">
      <dgm:prSet presAssocID="{4FF5A7D2-4B6B-4180-A698-C640F7AAD633}" presName="sibTrans" presStyleCnt="0"/>
      <dgm:spPr/>
    </dgm:pt>
    <dgm:pt modelId="{21A919E6-876F-46B5-89B2-B56B7D8D42A2}" type="pres">
      <dgm:prSet presAssocID="{46C74199-026F-43F0-ABB7-DC0403E35A4B}" presName="node" presStyleLbl="node1" presStyleIdx="2" presStyleCnt="6">
        <dgm:presLayoutVars>
          <dgm:bulletEnabled val="1"/>
        </dgm:presLayoutVars>
      </dgm:prSet>
      <dgm:spPr/>
    </dgm:pt>
    <dgm:pt modelId="{3B1C8067-A3E5-476D-B662-934DC71EFA0B}" type="pres">
      <dgm:prSet presAssocID="{B0F077AB-5063-4098-B1BF-A871E5E31F90}" presName="sibTrans" presStyleCnt="0"/>
      <dgm:spPr/>
    </dgm:pt>
    <dgm:pt modelId="{25ED1E96-3573-4285-AD5D-F193A981324C}" type="pres">
      <dgm:prSet presAssocID="{6F9D5357-3056-4408-8FE1-D8F1483D2363}" presName="node" presStyleLbl="node1" presStyleIdx="3" presStyleCnt="6">
        <dgm:presLayoutVars>
          <dgm:bulletEnabled val="1"/>
        </dgm:presLayoutVars>
      </dgm:prSet>
      <dgm:spPr/>
    </dgm:pt>
    <dgm:pt modelId="{5BB5EB5D-FD17-46AE-A769-9AD97A2CDF57}" type="pres">
      <dgm:prSet presAssocID="{9715F115-20DE-4D5F-99BE-098D1E579599}" presName="sibTrans" presStyleCnt="0"/>
      <dgm:spPr/>
    </dgm:pt>
    <dgm:pt modelId="{2CC38298-60F4-4038-A316-DAEEB73AB911}" type="pres">
      <dgm:prSet presAssocID="{4503080E-571B-4766-A9B2-14D068BD5E98}" presName="node" presStyleLbl="node1" presStyleIdx="4" presStyleCnt="6">
        <dgm:presLayoutVars>
          <dgm:bulletEnabled val="1"/>
        </dgm:presLayoutVars>
      </dgm:prSet>
      <dgm:spPr/>
    </dgm:pt>
    <dgm:pt modelId="{D909E33F-231B-4E56-B5FA-D5BFA0540D42}" type="pres">
      <dgm:prSet presAssocID="{3F81BBC0-2C39-4068-A254-5E9610ED6C9B}" presName="sibTrans" presStyleCnt="0"/>
      <dgm:spPr/>
    </dgm:pt>
    <dgm:pt modelId="{6BFFAF16-1995-4454-9B84-7A8014CC7E8B}" type="pres">
      <dgm:prSet presAssocID="{E392A627-A2AE-44C9-9E7A-6DDFE1F0B156}" presName="node" presStyleLbl="node1" presStyleIdx="5" presStyleCnt="6">
        <dgm:presLayoutVars>
          <dgm:bulletEnabled val="1"/>
        </dgm:presLayoutVars>
      </dgm:prSet>
      <dgm:spPr/>
    </dgm:pt>
  </dgm:ptLst>
  <dgm:cxnLst>
    <dgm:cxn modelId="{D5542213-82C2-4470-B3B7-23788FF2398C}" type="presOf" srcId="{D9892475-B2FF-40D7-86C2-F60D072B2A32}" destId="{EA29CAC4-125F-4BFE-96FB-C3F863B16119}" srcOrd="0" destOrd="0" presId="urn:microsoft.com/office/officeart/2005/8/layout/default"/>
    <dgm:cxn modelId="{BD953838-FFC4-4BC4-B753-8EF8256ABA68}" srcId="{D9892475-B2FF-40D7-86C2-F60D072B2A32}" destId="{E392A627-A2AE-44C9-9E7A-6DDFE1F0B156}" srcOrd="5" destOrd="0" parTransId="{E321846F-9890-4DB0-ABD2-A7CCEF103BD4}" sibTransId="{C3AD4FA0-F975-4935-840B-96A16DF366D2}"/>
    <dgm:cxn modelId="{7E21F35D-2F33-479D-B23E-03969E02834F}" srcId="{D9892475-B2FF-40D7-86C2-F60D072B2A32}" destId="{78FC0ABF-8141-4E54-A60C-71DFACB74422}" srcOrd="0" destOrd="0" parTransId="{9A999DCA-E4B1-42D9-BC59-9F8312F49F89}" sibTransId="{73F84987-9E68-4D96-B3CC-8A3D7228DF77}"/>
    <dgm:cxn modelId="{120EA96D-12FF-4824-8ACD-C7C3E0DDDE9D}" srcId="{D9892475-B2FF-40D7-86C2-F60D072B2A32}" destId="{4503080E-571B-4766-A9B2-14D068BD5E98}" srcOrd="4" destOrd="0" parTransId="{042EF3CD-CE4E-4A10-B779-0A01A88713C9}" sibTransId="{3F81BBC0-2C39-4068-A254-5E9610ED6C9B}"/>
    <dgm:cxn modelId="{923C1772-7745-4FF1-B39B-875898751D88}" type="presOf" srcId="{EF7BF79A-CE78-4114-B285-E90C676A1552}" destId="{2DE682DF-01E1-4D7F-9457-7770161F5681}" srcOrd="0" destOrd="0" presId="urn:microsoft.com/office/officeart/2005/8/layout/default"/>
    <dgm:cxn modelId="{5896FE86-4056-4353-9C16-E2833488D868}" srcId="{D9892475-B2FF-40D7-86C2-F60D072B2A32}" destId="{46C74199-026F-43F0-ABB7-DC0403E35A4B}" srcOrd="2" destOrd="0" parTransId="{F9AF0DA5-AFA7-4B9A-8AC2-871D7FB97791}" sibTransId="{B0F077AB-5063-4098-B1BF-A871E5E31F90}"/>
    <dgm:cxn modelId="{5A03528F-9FEB-4839-A567-4FD19A678940}" srcId="{D9892475-B2FF-40D7-86C2-F60D072B2A32}" destId="{EF7BF79A-CE78-4114-B285-E90C676A1552}" srcOrd="1" destOrd="0" parTransId="{E639E6D6-BF48-4C04-B843-26CD984CC493}" sibTransId="{4FF5A7D2-4B6B-4180-A698-C640F7AAD633}"/>
    <dgm:cxn modelId="{097CA19E-4D00-43C4-8F89-807151326944}" type="presOf" srcId="{78FC0ABF-8141-4E54-A60C-71DFACB74422}" destId="{64D3B23A-154C-43AC-BDAB-ECE9E579BD01}" srcOrd="0" destOrd="0" presId="urn:microsoft.com/office/officeart/2005/8/layout/default"/>
    <dgm:cxn modelId="{6201B19F-CB7F-4005-A94C-16D6B6ABBC55}" type="presOf" srcId="{6F9D5357-3056-4408-8FE1-D8F1483D2363}" destId="{25ED1E96-3573-4285-AD5D-F193A981324C}" srcOrd="0" destOrd="0" presId="urn:microsoft.com/office/officeart/2005/8/layout/default"/>
    <dgm:cxn modelId="{BD657CA9-870D-4398-BCC2-4B2C96775AF3}" type="presOf" srcId="{46C74199-026F-43F0-ABB7-DC0403E35A4B}" destId="{21A919E6-876F-46B5-89B2-B56B7D8D42A2}" srcOrd="0" destOrd="0" presId="urn:microsoft.com/office/officeart/2005/8/layout/default"/>
    <dgm:cxn modelId="{C8BF5AC4-F6C2-4C33-8AD0-D611DD947621}" type="presOf" srcId="{4503080E-571B-4766-A9B2-14D068BD5E98}" destId="{2CC38298-60F4-4038-A316-DAEEB73AB911}" srcOrd="0" destOrd="0" presId="urn:microsoft.com/office/officeart/2005/8/layout/default"/>
    <dgm:cxn modelId="{BCA750D6-CE57-4DF2-8261-07981870223A}" srcId="{D9892475-B2FF-40D7-86C2-F60D072B2A32}" destId="{6F9D5357-3056-4408-8FE1-D8F1483D2363}" srcOrd="3" destOrd="0" parTransId="{D1E1DF84-610B-40B8-A5D6-B1E38072BF80}" sibTransId="{9715F115-20DE-4D5F-99BE-098D1E579599}"/>
    <dgm:cxn modelId="{587F57EF-D8C8-4203-9B0B-3E5B26432754}" type="presOf" srcId="{E392A627-A2AE-44C9-9E7A-6DDFE1F0B156}" destId="{6BFFAF16-1995-4454-9B84-7A8014CC7E8B}" srcOrd="0" destOrd="0" presId="urn:microsoft.com/office/officeart/2005/8/layout/default"/>
    <dgm:cxn modelId="{035E3065-73E3-445B-A7A3-3689E54D65ED}" type="presParOf" srcId="{EA29CAC4-125F-4BFE-96FB-C3F863B16119}" destId="{64D3B23A-154C-43AC-BDAB-ECE9E579BD01}" srcOrd="0" destOrd="0" presId="urn:microsoft.com/office/officeart/2005/8/layout/default"/>
    <dgm:cxn modelId="{540A0939-D615-4BB2-B916-F6E88051597B}" type="presParOf" srcId="{EA29CAC4-125F-4BFE-96FB-C3F863B16119}" destId="{2225AC34-AC96-4133-965F-02A46E6EA57E}" srcOrd="1" destOrd="0" presId="urn:microsoft.com/office/officeart/2005/8/layout/default"/>
    <dgm:cxn modelId="{F6227101-FD38-45E5-AFC2-FA3331CF3690}" type="presParOf" srcId="{EA29CAC4-125F-4BFE-96FB-C3F863B16119}" destId="{2DE682DF-01E1-4D7F-9457-7770161F5681}" srcOrd="2" destOrd="0" presId="urn:microsoft.com/office/officeart/2005/8/layout/default"/>
    <dgm:cxn modelId="{E3D70A35-4961-4399-8073-AD21EC00D5EB}" type="presParOf" srcId="{EA29CAC4-125F-4BFE-96FB-C3F863B16119}" destId="{59DC152C-4514-43B9-9E2D-58BAD410E6B5}" srcOrd="3" destOrd="0" presId="urn:microsoft.com/office/officeart/2005/8/layout/default"/>
    <dgm:cxn modelId="{8580E0D3-8DE9-42AF-9E04-A2CB2BA52ECE}" type="presParOf" srcId="{EA29CAC4-125F-4BFE-96FB-C3F863B16119}" destId="{21A919E6-876F-46B5-89B2-B56B7D8D42A2}" srcOrd="4" destOrd="0" presId="urn:microsoft.com/office/officeart/2005/8/layout/default"/>
    <dgm:cxn modelId="{0F9D55D5-8695-4B24-8849-8A5477AA539E}" type="presParOf" srcId="{EA29CAC4-125F-4BFE-96FB-C3F863B16119}" destId="{3B1C8067-A3E5-476D-B662-934DC71EFA0B}" srcOrd="5" destOrd="0" presId="urn:microsoft.com/office/officeart/2005/8/layout/default"/>
    <dgm:cxn modelId="{5FCAFCA8-CC00-4EDA-AA5A-F7274DE8A38B}" type="presParOf" srcId="{EA29CAC4-125F-4BFE-96FB-C3F863B16119}" destId="{25ED1E96-3573-4285-AD5D-F193A981324C}" srcOrd="6" destOrd="0" presId="urn:microsoft.com/office/officeart/2005/8/layout/default"/>
    <dgm:cxn modelId="{31001BE4-2320-49C8-9494-4F5E93E3AA68}" type="presParOf" srcId="{EA29CAC4-125F-4BFE-96FB-C3F863B16119}" destId="{5BB5EB5D-FD17-46AE-A769-9AD97A2CDF57}" srcOrd="7" destOrd="0" presId="urn:microsoft.com/office/officeart/2005/8/layout/default"/>
    <dgm:cxn modelId="{638FB4F0-FA53-4B15-91A6-4C547263F5EC}" type="presParOf" srcId="{EA29CAC4-125F-4BFE-96FB-C3F863B16119}" destId="{2CC38298-60F4-4038-A316-DAEEB73AB911}" srcOrd="8" destOrd="0" presId="urn:microsoft.com/office/officeart/2005/8/layout/default"/>
    <dgm:cxn modelId="{5C2B5EA9-C10C-43CF-BCA5-976E5D1FCC5A}" type="presParOf" srcId="{EA29CAC4-125F-4BFE-96FB-C3F863B16119}" destId="{D909E33F-231B-4E56-B5FA-D5BFA0540D42}" srcOrd="9" destOrd="0" presId="urn:microsoft.com/office/officeart/2005/8/layout/default"/>
    <dgm:cxn modelId="{ED58A45C-55FE-4516-887B-2476204D6378}" type="presParOf" srcId="{EA29CAC4-125F-4BFE-96FB-C3F863B16119}" destId="{6BFFAF16-1995-4454-9B84-7A8014CC7E8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49386-C6A2-41E6-8135-9A419589AB73}">
      <dsp:nvSpPr>
        <dsp:cNvPr id="0" name=""/>
        <dsp:cNvSpPr/>
      </dsp:nvSpPr>
      <dsp:spPr>
        <a:xfrm>
          <a:off x="518070" y="375053"/>
          <a:ext cx="729316" cy="7293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B7BDC-B4DB-40A1-A336-11FC755A8133}">
      <dsp:nvSpPr>
        <dsp:cNvPr id="0" name=""/>
        <dsp:cNvSpPr/>
      </dsp:nvSpPr>
      <dsp:spPr>
        <a:xfrm>
          <a:off x="72377" y="1379280"/>
          <a:ext cx="1620703" cy="709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Wywiad i badanie</a:t>
          </a:r>
          <a:endParaRPr lang="en-US" sz="1100" kern="1200"/>
        </a:p>
      </dsp:txBody>
      <dsp:txXfrm>
        <a:off x="72377" y="1379280"/>
        <a:ext cx="1620703" cy="709057"/>
      </dsp:txXfrm>
    </dsp:sp>
    <dsp:sp modelId="{2B3905AA-C097-4834-A312-0559220CE206}">
      <dsp:nvSpPr>
        <dsp:cNvPr id="0" name=""/>
        <dsp:cNvSpPr/>
      </dsp:nvSpPr>
      <dsp:spPr>
        <a:xfrm>
          <a:off x="2422396" y="375053"/>
          <a:ext cx="729316" cy="7293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D9283-77CE-4F04-98CD-3420EEF716EE}">
      <dsp:nvSpPr>
        <dsp:cNvPr id="0" name=""/>
        <dsp:cNvSpPr/>
      </dsp:nvSpPr>
      <dsp:spPr>
        <a:xfrm>
          <a:off x="1976703" y="1379280"/>
          <a:ext cx="1620703" cy="709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Zgoda pacjenta lub opiekuna prawnego (wystarczy jeden!)</a:t>
          </a:r>
          <a:endParaRPr lang="en-US" sz="1100" kern="1200" dirty="0"/>
        </a:p>
      </dsp:txBody>
      <dsp:txXfrm>
        <a:off x="1976703" y="1379280"/>
        <a:ext cx="1620703" cy="709057"/>
      </dsp:txXfrm>
    </dsp:sp>
    <dsp:sp modelId="{F9009697-4592-4643-8C5C-4EE0E9343ED5}">
      <dsp:nvSpPr>
        <dsp:cNvPr id="0" name=""/>
        <dsp:cNvSpPr/>
      </dsp:nvSpPr>
      <dsp:spPr>
        <a:xfrm>
          <a:off x="4326722" y="375053"/>
          <a:ext cx="729316" cy="7293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4FD14-7A77-4EBF-ADA4-C5D6C7983327}">
      <dsp:nvSpPr>
        <dsp:cNvPr id="0" name=""/>
        <dsp:cNvSpPr/>
      </dsp:nvSpPr>
      <dsp:spPr>
        <a:xfrm>
          <a:off x="3881029" y="1379280"/>
          <a:ext cx="1620703" cy="709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Pomieszczenie do znieczulenia i wybudzenia pacjenta</a:t>
          </a:r>
          <a:endParaRPr lang="en-US" sz="1100" kern="1200"/>
        </a:p>
      </dsp:txBody>
      <dsp:txXfrm>
        <a:off x="3881029" y="1379280"/>
        <a:ext cx="1620703" cy="709057"/>
      </dsp:txXfrm>
    </dsp:sp>
    <dsp:sp modelId="{30245C59-D55F-4577-89E2-77371474E01D}">
      <dsp:nvSpPr>
        <dsp:cNvPr id="0" name=""/>
        <dsp:cNvSpPr/>
      </dsp:nvSpPr>
      <dsp:spPr>
        <a:xfrm>
          <a:off x="6231049" y="375053"/>
          <a:ext cx="729316" cy="7293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95F68-1491-4EDC-80FC-28F1B84A1314}">
      <dsp:nvSpPr>
        <dsp:cNvPr id="0" name=""/>
        <dsp:cNvSpPr/>
      </dsp:nvSpPr>
      <dsp:spPr>
        <a:xfrm>
          <a:off x="5785355" y="1379280"/>
          <a:ext cx="1620703" cy="709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Sprzęt</a:t>
          </a:r>
          <a:endParaRPr lang="en-US" sz="1100" kern="1200"/>
        </a:p>
      </dsp:txBody>
      <dsp:txXfrm>
        <a:off x="5785355" y="1379280"/>
        <a:ext cx="1620703" cy="709057"/>
      </dsp:txXfrm>
    </dsp:sp>
    <dsp:sp modelId="{6B331E96-CE04-4431-8CD7-D3E42F8AC22D}">
      <dsp:nvSpPr>
        <dsp:cNvPr id="0" name=""/>
        <dsp:cNvSpPr/>
      </dsp:nvSpPr>
      <dsp:spPr>
        <a:xfrm>
          <a:off x="518070" y="2493514"/>
          <a:ext cx="729316" cy="7293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9901B-D216-4E90-834F-B71AC69CE1BB}">
      <dsp:nvSpPr>
        <dsp:cNvPr id="0" name=""/>
        <dsp:cNvSpPr/>
      </dsp:nvSpPr>
      <dsp:spPr>
        <a:xfrm>
          <a:off x="72377" y="3497741"/>
          <a:ext cx="1620703" cy="709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Leki w znieczuleniu ambulatoryjnym</a:t>
          </a:r>
          <a:endParaRPr lang="en-US" sz="1100" kern="1200"/>
        </a:p>
      </dsp:txBody>
      <dsp:txXfrm>
        <a:off x="72377" y="3497741"/>
        <a:ext cx="1620703" cy="709057"/>
      </dsp:txXfrm>
    </dsp:sp>
    <dsp:sp modelId="{ADA51E63-D3B2-44A1-8840-BAE24B4BA6B3}">
      <dsp:nvSpPr>
        <dsp:cNvPr id="0" name=""/>
        <dsp:cNvSpPr/>
      </dsp:nvSpPr>
      <dsp:spPr>
        <a:xfrm>
          <a:off x="2422396" y="2493514"/>
          <a:ext cx="729316" cy="7293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B4A67-D70B-494B-9B4A-3834CB22A423}">
      <dsp:nvSpPr>
        <dsp:cNvPr id="0" name=""/>
        <dsp:cNvSpPr/>
      </dsp:nvSpPr>
      <dsp:spPr>
        <a:xfrm>
          <a:off x="1976703" y="3497741"/>
          <a:ext cx="1620703" cy="709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Dokumentacja medyczna</a:t>
          </a:r>
          <a:endParaRPr lang="en-US" sz="1100" kern="1200"/>
        </a:p>
      </dsp:txBody>
      <dsp:txXfrm>
        <a:off x="1976703" y="3497741"/>
        <a:ext cx="1620703" cy="709057"/>
      </dsp:txXfrm>
    </dsp:sp>
    <dsp:sp modelId="{C4CF96D8-8595-45DA-BE69-0EC3DD78C401}">
      <dsp:nvSpPr>
        <dsp:cNvPr id="0" name=""/>
        <dsp:cNvSpPr/>
      </dsp:nvSpPr>
      <dsp:spPr>
        <a:xfrm>
          <a:off x="4326722" y="2493514"/>
          <a:ext cx="729316" cy="72931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4516E-9DDD-45DD-BD74-B465B18AEC30}">
      <dsp:nvSpPr>
        <dsp:cNvPr id="0" name=""/>
        <dsp:cNvSpPr/>
      </dsp:nvSpPr>
      <dsp:spPr>
        <a:xfrm>
          <a:off x="3881029" y="3497741"/>
          <a:ext cx="1620703" cy="709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Obecność opiekuna od razu po zabiegu i możliwość transportu do domu przynajmniej 6 godzin od zabiegu</a:t>
          </a:r>
          <a:endParaRPr lang="en-US" sz="1100" kern="1200" dirty="0"/>
        </a:p>
      </dsp:txBody>
      <dsp:txXfrm>
        <a:off x="3881029" y="3497741"/>
        <a:ext cx="1620703" cy="709057"/>
      </dsp:txXfrm>
    </dsp:sp>
    <dsp:sp modelId="{5A7533D1-244C-45DB-8D8F-E20B1AA5B6A2}">
      <dsp:nvSpPr>
        <dsp:cNvPr id="0" name=""/>
        <dsp:cNvSpPr/>
      </dsp:nvSpPr>
      <dsp:spPr>
        <a:xfrm>
          <a:off x="6231049" y="2493514"/>
          <a:ext cx="729316" cy="729316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204DA-DD78-4FF2-B41B-7888A99B05B1}">
      <dsp:nvSpPr>
        <dsp:cNvPr id="0" name=""/>
        <dsp:cNvSpPr/>
      </dsp:nvSpPr>
      <dsp:spPr>
        <a:xfrm>
          <a:off x="5785355" y="3497741"/>
          <a:ext cx="1620703" cy="709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Dobra współpraca z zespołem</a:t>
          </a:r>
          <a:endParaRPr lang="en-US" sz="1100" kern="1200"/>
        </a:p>
      </dsp:txBody>
      <dsp:txXfrm>
        <a:off x="5785355" y="3497741"/>
        <a:ext cx="1620703" cy="709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02B8-DA1D-4CD4-B633-E9233AFB74C0}">
      <dsp:nvSpPr>
        <dsp:cNvPr id="0" name=""/>
        <dsp:cNvSpPr/>
      </dsp:nvSpPr>
      <dsp:spPr>
        <a:xfrm>
          <a:off x="0" y="61799"/>
          <a:ext cx="5811128" cy="17901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/>
            <a:t>Tylko jeżeli z wywiadu wynika potrzeba ich wykonania</a:t>
          </a:r>
          <a:endParaRPr lang="en-US" sz="3200" kern="1200"/>
        </a:p>
      </dsp:txBody>
      <dsp:txXfrm>
        <a:off x="87385" y="149184"/>
        <a:ext cx="5636358" cy="1615330"/>
      </dsp:txXfrm>
    </dsp:sp>
    <dsp:sp modelId="{E3C62FF9-990E-4BBE-99DA-4BDF10CDF980}">
      <dsp:nvSpPr>
        <dsp:cNvPr id="0" name=""/>
        <dsp:cNvSpPr/>
      </dsp:nvSpPr>
      <dsp:spPr>
        <a:xfrm>
          <a:off x="0" y="1944059"/>
          <a:ext cx="5811128" cy="179010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/>
            <a:t>Zakaz wykonywania u dzieci w I i II stp. ASA</a:t>
          </a:r>
          <a:endParaRPr lang="en-US" sz="3200" kern="1200"/>
        </a:p>
      </dsp:txBody>
      <dsp:txXfrm>
        <a:off x="87385" y="2031444"/>
        <a:ext cx="5636358" cy="1615330"/>
      </dsp:txXfrm>
    </dsp:sp>
    <dsp:sp modelId="{AFFF3468-E7FC-4710-8438-B563509BDC2C}">
      <dsp:nvSpPr>
        <dsp:cNvPr id="0" name=""/>
        <dsp:cNvSpPr/>
      </dsp:nvSpPr>
      <dsp:spPr>
        <a:xfrm>
          <a:off x="0" y="3826319"/>
          <a:ext cx="5811128" cy="179010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Podstawą kwalifikacji do znieczulenia jest wywiad i badanie pacjenta!</a:t>
          </a:r>
          <a:endParaRPr lang="en-US" sz="3200" kern="1200" dirty="0"/>
        </a:p>
      </dsp:txBody>
      <dsp:txXfrm>
        <a:off x="87385" y="3913704"/>
        <a:ext cx="5636358" cy="1615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3B23A-154C-43AC-BDAB-ECE9E579BD01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Pacjent pozostaje w domu pod opieką osoby dorosłej przynajmniej 6 godzin. Przy długich zabiegach powyżej 3 godzin nawet dłużej!</a:t>
          </a:r>
          <a:endParaRPr lang="en-US" sz="1400" kern="1200"/>
        </a:p>
      </dsp:txBody>
      <dsp:txXfrm>
        <a:off x="0" y="39687"/>
        <a:ext cx="3286125" cy="1971675"/>
      </dsp:txXfrm>
    </dsp:sp>
    <dsp:sp modelId="{2DE682DF-01E1-4D7F-9457-7770161F568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Pije chłodną wodę przez pierwsze 2 godziny, ale niewiele przed i w czasie transportu – możliwe wymioty</a:t>
          </a:r>
          <a:endParaRPr lang="en-US" sz="1400" kern="1200" dirty="0"/>
        </a:p>
      </dsp:txBody>
      <dsp:txXfrm>
        <a:off x="3614737" y="39687"/>
        <a:ext cx="3286125" cy="1971675"/>
      </dsp:txXfrm>
    </dsp:sp>
    <dsp:sp modelId="{21A919E6-876F-46B5-89B2-B56B7D8D42A2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Może jeść stałe pokarmy nie wcześniej niż po 2 godzinach od zakończenia zabiegu (powrót perystaltyki i względy stomatologiczne). Przy ekstrakcjach płyny i pokarmy tylko chłodne lub zimne!</a:t>
          </a:r>
          <a:endParaRPr lang="en-US" sz="1400" kern="1200" dirty="0"/>
        </a:p>
      </dsp:txBody>
      <dsp:txXfrm>
        <a:off x="7229475" y="39687"/>
        <a:ext cx="3286125" cy="1971675"/>
      </dsp:txXfrm>
    </dsp:sp>
    <dsp:sp modelId="{25ED1E96-3573-4285-AD5D-F193A981324C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Wymaga nadzoru i pomocy zwłaszcza w pierwszych dwóch godzinach, a i później zależności od stanu, czasem nawet do kolejnego dnia nie przemieszcza się bez opieki, nie prowadzi pojazdów, nie wspina się na wysokość, nie obsługuje niebezpiecznych narzędzi, unika zakupów i dokonywania czynności prawnych.</a:t>
          </a:r>
          <a:endParaRPr lang="en-US" sz="1400" kern="1200" dirty="0"/>
        </a:p>
      </dsp:txBody>
      <dsp:txXfrm>
        <a:off x="0" y="2339975"/>
        <a:ext cx="3286125" cy="1971675"/>
      </dsp:txXfrm>
    </dsp:sp>
    <dsp:sp modelId="{2CC38298-60F4-4038-A316-DAEEB73AB911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Gdy jest potrzeba, stosuje leki przeciwbólowe (NLPZ + Paracetamol i ew. metamizol),</a:t>
          </a:r>
          <a:endParaRPr lang="en-US" sz="1400" kern="1200" dirty="0"/>
        </a:p>
      </dsp:txBody>
      <dsp:txXfrm>
        <a:off x="3614737" y="2339975"/>
        <a:ext cx="3286125" cy="1971675"/>
      </dsp:txXfrm>
    </dsp:sp>
    <dsp:sp modelId="{6BFFAF16-1995-4454-9B84-7A8014CC7E8B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Przy niepokojących objawach (krwawienie, infekcja, reakcja alergiczna, objawy astmatyczne, nasilenie istniejących chorób) kontakt z lekarzem lub SOR.</a:t>
          </a:r>
          <a:endParaRPr lang="en-US" sz="1400" kern="120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731B4A-5C47-6F45-7732-FEC6B80FF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FE0D792-0CCE-2236-6713-E543AE414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E6E2E9-5573-98C8-F3C1-A5910871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0E07-8198-4B8C-BC56-861AA77BDB5A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646E38-E9BD-CC2C-EAA1-A71E3E87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0427B0-6CD3-67B5-71BC-76B53999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005-F3AF-409A-BC8A-05D2BE361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79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C5AAA0-B4DF-DFF5-CA54-C9CA545A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86D7D5E-05B4-B6D2-5414-587AC5255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EF6A80-8F40-1154-92ED-C51438E2A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0E07-8198-4B8C-BC56-861AA77BDB5A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4756B6-612E-B378-7486-ACED732C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FB6D90-F5CB-A504-1C74-8E594B56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005-F3AF-409A-BC8A-05D2BE361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90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442F21-D9EC-0869-EB7A-86F1BF13F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6E2E043-41EB-998A-CB7B-D8D36CA82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4260C6-7F50-B95C-1735-1B00E039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0E07-8198-4B8C-BC56-861AA77BDB5A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3EDF72-54E5-18D2-9E7C-F4308925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43F442-AADF-5DC9-04E4-8603F2F2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005-F3AF-409A-BC8A-05D2BE361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93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33B65F-E8DB-B5BC-E6A9-B94266D4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2CD7FB-FFF4-DB09-F366-28C0A501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263678-A86F-1D80-F2DD-F1274DE1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0E07-8198-4B8C-BC56-861AA77BDB5A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E56DA3-5D42-1A85-FB60-FC4EEB8B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79C731-5827-CA30-4B2C-F41EF223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005-F3AF-409A-BC8A-05D2BE361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05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21B04B-50DC-484E-2511-6814C44A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B24BD7-FDE8-6732-1DAE-5378E92FC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60DD0E-6834-6E60-ED4B-694602CF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0E07-8198-4B8C-BC56-861AA77BDB5A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0CB5D1-C8B6-8EDF-66F2-9D104FE4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9E21C1-9BF0-3136-4596-38F82190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005-F3AF-409A-BC8A-05D2BE361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20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1C0E4E-2B36-7F1D-11D4-33665327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DF0B35-4710-0DCC-C2C6-7DE4EB96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0D4B01-0794-696B-33F4-BB72B4861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0C9D58-2974-A0DF-170F-6D068870E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0E07-8198-4B8C-BC56-861AA77BDB5A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45A3650-0F31-7CB1-228B-362B8FD0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44307F-BF8D-3098-DF0C-7326427C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005-F3AF-409A-BC8A-05D2BE361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0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BA757B-7F97-6F59-A576-2B4B2569E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79E5C3-740C-F7F1-2D2C-2E5D1D60B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B1D68E-2649-DE0E-EDA4-F5F2AE75D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E6284F8-DCB9-4AD2-079B-B496F6A90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CBC5E64-21A5-EC1A-7E4D-745AF1B1A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3AD49BA-48A9-3B49-F5E9-F8BA6F93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0E07-8198-4B8C-BC56-861AA77BDB5A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6E9D2BD-4730-11D1-CDF3-09F86288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1694E6E-035C-5ED5-894F-A9288278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005-F3AF-409A-BC8A-05D2BE361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46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9C34C5-E2CA-E941-B862-7EE65F12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996F49E-7441-0DF0-0A1F-8D2C04D5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0E07-8198-4B8C-BC56-861AA77BDB5A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6D5DF02-A40A-F52B-E7A7-3D316C0C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6029743-5A9D-D84C-A86A-96A6A7A3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005-F3AF-409A-BC8A-05D2BE361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58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0B07E9A-6A85-F19D-350E-78E8F0D5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0E07-8198-4B8C-BC56-861AA77BDB5A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E63C0AD-73B9-E3E3-0C7F-57E5B4C8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388CC58-AC5C-799B-7B2E-4178C705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005-F3AF-409A-BC8A-05D2BE361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487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3FDF2D-755A-BB67-6227-712E74EF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7A1C4C-59EB-E8D6-788F-074B5B051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914B598-2B64-D446-2EAC-D086CA489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F68AB63-36C0-D9DD-9FEE-F14B0F8F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0E07-8198-4B8C-BC56-861AA77BDB5A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C700B7D-AF9B-661C-0C28-BFB1E8B31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3CE8F0-52CF-EDFA-A5D9-5C948852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005-F3AF-409A-BC8A-05D2BE361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43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035E3B-FFBF-6565-DAD6-1C74D18B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D522B96-2020-E149-5B33-97DB10320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D7BDBB1-E740-0F54-9CEC-A3DEFB2A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D41E0D7-9B1E-9B45-C130-D00273C7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0E07-8198-4B8C-BC56-861AA77BDB5A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3936C2E-04E5-1BC1-1E98-956CA35D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1FF6F62-F319-2E34-5670-AD5A071C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005-F3AF-409A-BC8A-05D2BE361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746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5F73F92-AD46-BA94-D964-5D8CCE1B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56C86F-7349-BDD9-3548-7E464B2D6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8E471E-D392-3CF4-3413-954EBC5D2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190E07-8198-4B8C-BC56-861AA77BDB5A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6276E8-3821-CD11-1189-D92E5981D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D9D2DD-F412-6E82-BE5D-BF7B097FC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64A005-F3AF-409A-BC8A-05D2BE361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03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5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 descr="Obraz zawierający Sprzęt medyczny, w pomieszczeniu, ubrania, osoba&#10;&#10;Zawartość wygenerowana przez AI może być niepoprawna.">
            <a:extLst>
              <a:ext uri="{FF2B5EF4-FFF2-40B4-BE49-F238E27FC236}">
                <a16:creationId xmlns:a16="http://schemas.microsoft.com/office/drawing/2014/main" id="{497D3217-87AB-7BCE-4486-9FDD09DDC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1" b="11319"/>
          <a:stretch>
            <a:fillRect/>
          </a:stretch>
        </p:blipFill>
        <p:spPr>
          <a:xfrm>
            <a:off x="3049" y="20548"/>
            <a:ext cx="12191977" cy="685802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CA9B03-F2DA-14C0-71A3-B39143AE4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07" y="427710"/>
            <a:ext cx="6589541" cy="1966170"/>
          </a:xfrm>
        </p:spPr>
        <p:txBody>
          <a:bodyPr anchor="t">
            <a:noAutofit/>
          </a:bodyPr>
          <a:lstStyle/>
          <a:p>
            <a:pPr algn="l"/>
            <a:r>
              <a:rPr lang="pl-PL" dirty="0">
                <a:solidFill>
                  <a:schemeClr val="bg1"/>
                </a:solidFill>
              </a:rPr>
              <a:t>Znieczulenie ogólne w stomatologii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AB673C4-8E9C-BE48-1204-F1A290FB3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pl-PL" sz="2200">
                <a:solidFill>
                  <a:srgbClr val="FFFFFF"/>
                </a:solidFill>
              </a:rPr>
              <a:t>Lek. med. Jan Iżykowski</a:t>
            </a:r>
          </a:p>
          <a:p>
            <a:pPr algn="l"/>
            <a:r>
              <a:rPr lang="pl-PL" sz="2200">
                <a:solidFill>
                  <a:srgbClr val="FFFFFF"/>
                </a:solidFill>
              </a:rPr>
              <a:t>Specjalista w anestezjologii i intensywnej terapii</a:t>
            </a:r>
          </a:p>
          <a:p>
            <a:pPr algn="l"/>
            <a:r>
              <a:rPr lang="pl-PL" sz="2200">
                <a:solidFill>
                  <a:srgbClr val="FFFFFF"/>
                </a:solidFill>
              </a:rPr>
              <a:t>Opole, stan na grudzień 2025 r.</a:t>
            </a: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F8026D-256F-7496-6818-0CDC8748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4600"/>
              <a:t>Przygotowanie i zabezpieczenie pacjenta</a:t>
            </a:r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EDB923-659B-7F56-48BC-22B049682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pl-PL" sz="1900" dirty="0"/>
              <a:t>Na czczo! To znaczy bez jedzenia stałych pokarmów co najmniej 4 godziny i 2 bez przyjmowania klarownych płynów. U dzieci okresy krótsze: 2-3 godziny pokarmy i 1-2 godziny płyny. Jednak każdy pacjent musi być traktowany jak z pełnym żołądkiem z możliwością postępowania </a:t>
            </a:r>
            <a:r>
              <a:rPr lang="pl-PL" sz="1900" dirty="0" err="1"/>
              <a:t>przeciwzachłystowego</a:t>
            </a:r>
            <a:r>
              <a:rPr lang="pl-PL" sz="1900" dirty="0"/>
              <a:t> (sprawny i wydolny ssak, szybka intubacja i unikanie wentylacji wysokimi ciśnieniami)</a:t>
            </a:r>
          </a:p>
          <a:p>
            <a:r>
              <a:rPr lang="pl-PL" sz="1900" dirty="0"/>
              <a:t>Nie ma restrykcji za makijaż, paznokcie czy wiszące ozdoby! </a:t>
            </a:r>
          </a:p>
          <a:p>
            <a:r>
              <a:rPr lang="pl-PL" sz="1900" dirty="0"/>
              <a:t>Luźne ubranie z ryzykiem zabrudzenia. U dzieci ew. zmiana ubrania</a:t>
            </a:r>
          </a:p>
          <a:p>
            <a:r>
              <a:rPr lang="pl-PL" sz="1900" dirty="0"/>
              <a:t>Oddanie moczu przed zabiegiem lub pampers u dzieci</a:t>
            </a:r>
          </a:p>
          <a:p>
            <a:r>
              <a:rPr lang="pl-PL" sz="1900" dirty="0"/>
              <a:t>Monitorowanie pacjenta EKG, SatO2, etCO2, stężenie O2 i gazów anestezjologicznych, parametry wentylacji, czasem temperatura</a:t>
            </a:r>
          </a:p>
          <a:p>
            <a:r>
              <a:rPr lang="pl-PL" sz="1900" dirty="0"/>
              <a:t>Pewne źródło tlenu!</a:t>
            </a:r>
          </a:p>
          <a:p>
            <a:r>
              <a:rPr lang="pl-PL" sz="1900" dirty="0"/>
              <a:t>Defibrylator i zestaw reanimacyjny i przeciwwstrząsowy</a:t>
            </a:r>
          </a:p>
          <a:p>
            <a:r>
              <a:rPr lang="pl-PL" sz="1900" dirty="0"/>
              <a:t>Mocowanie dorosłych i większych dzieci do fotela szerokim pasem</a:t>
            </a:r>
          </a:p>
        </p:txBody>
      </p:sp>
    </p:spTree>
    <p:extLst>
      <p:ext uri="{BB962C8B-B14F-4D97-AF65-F5344CB8AC3E}">
        <p14:creationId xmlns:p14="http://schemas.microsoft.com/office/powerpoint/2010/main" val="33342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A42032-DD8A-8E84-123C-6114EF6A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pl-PL" sz="3800">
                <a:solidFill>
                  <a:srgbClr val="FFFFFF"/>
                </a:solidFill>
              </a:rPr>
              <a:t>Badania przed znieczuleniem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C1F2CE7D-DD72-DAD2-CB92-4DEDFB4A53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946250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85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078BC-C35D-D2F0-9D35-0BD9E2896F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409574" y="-2"/>
            <a:ext cx="1219200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C1EDDD8-6BAC-1C10-9160-9D4ED5FF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024" y="211897"/>
            <a:ext cx="6638926" cy="69058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Przeprowadzenie znieczulenia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23F9EE-7288-0FAB-0384-12F1ADF29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905272"/>
            <a:ext cx="10220324" cy="4395538"/>
          </a:xfrm>
        </p:spPr>
        <p:txBody>
          <a:bodyPr anchor="ctr">
            <a:normAutofit/>
          </a:bodyPr>
          <a:lstStyle/>
          <a:p>
            <a:r>
              <a:rPr lang="pl-PL" sz="1900" dirty="0">
                <a:solidFill>
                  <a:srgbClr val="FFFFFF"/>
                </a:solidFill>
              </a:rPr>
              <a:t>Monitorowanie</a:t>
            </a:r>
          </a:p>
          <a:p>
            <a:r>
              <a:rPr lang="pl-PL" sz="1900" dirty="0">
                <a:solidFill>
                  <a:srgbClr val="FFFFFF"/>
                </a:solidFill>
              </a:rPr>
              <a:t>Wkłucie obwodowe, o ile możliwe przed indukcją lub indukcja wziewna</a:t>
            </a:r>
          </a:p>
          <a:p>
            <a:r>
              <a:rPr lang="pl-PL" sz="1900" dirty="0">
                <a:solidFill>
                  <a:srgbClr val="FFFFFF"/>
                </a:solidFill>
              </a:rPr>
              <a:t>Indukcja znieczulenia najlepiej dożylna, przy wziewnym u dzieci do 20 kg, a po uzyskaniu znieczulenia zawsze wkłucie obwodowe</a:t>
            </a:r>
          </a:p>
          <a:p>
            <a:r>
              <a:rPr lang="pl-PL" sz="1900" dirty="0">
                <a:solidFill>
                  <a:srgbClr val="FFFFFF"/>
                </a:solidFill>
              </a:rPr>
              <a:t>Intubacja</a:t>
            </a:r>
          </a:p>
          <a:p>
            <a:r>
              <a:rPr lang="pl-PL" sz="1900" dirty="0">
                <a:solidFill>
                  <a:srgbClr val="FFFFFF"/>
                </a:solidFill>
              </a:rPr>
              <a:t>Zabezpieczenie </a:t>
            </a:r>
            <a:r>
              <a:rPr lang="pl-PL" sz="1900" dirty="0" err="1">
                <a:solidFill>
                  <a:srgbClr val="FFFFFF"/>
                </a:solidFill>
              </a:rPr>
              <a:t>przeciwuciskowe</a:t>
            </a:r>
            <a:r>
              <a:rPr lang="pl-PL" sz="1900" dirty="0">
                <a:solidFill>
                  <a:srgbClr val="FFFFFF"/>
                </a:solidFill>
              </a:rPr>
              <a:t> i termiczne</a:t>
            </a:r>
          </a:p>
          <a:p>
            <a:r>
              <a:rPr lang="pl-PL" sz="1900" dirty="0">
                <a:solidFill>
                  <a:srgbClr val="FFFFFF"/>
                </a:solidFill>
              </a:rPr>
              <a:t>Ochrona przed upadkiem</a:t>
            </a:r>
          </a:p>
          <a:p>
            <a:r>
              <a:rPr lang="pl-PL" sz="1900" dirty="0">
                <a:solidFill>
                  <a:srgbClr val="FFFFFF"/>
                </a:solidFill>
              </a:rPr>
              <a:t>Stabilizacja stanu pacjenta i modyfikacja w zależności od potrzeb</a:t>
            </a:r>
          </a:p>
          <a:p>
            <a:r>
              <a:rPr lang="pl-PL" sz="1900" dirty="0">
                <a:solidFill>
                  <a:srgbClr val="FFFFFF"/>
                </a:solidFill>
              </a:rPr>
              <a:t>Wybudzenie</a:t>
            </a:r>
          </a:p>
          <a:p>
            <a:r>
              <a:rPr lang="pl-PL" sz="1900" dirty="0">
                <a:solidFill>
                  <a:srgbClr val="FFFFFF"/>
                </a:solidFill>
              </a:rPr>
              <a:t>Usunięcie monitorowania i wkłucia obwodowego</a:t>
            </a:r>
          </a:p>
          <a:p>
            <a:r>
              <a:rPr lang="pl-PL" sz="1900" dirty="0">
                <a:solidFill>
                  <a:srgbClr val="FFFFFF"/>
                </a:solidFill>
              </a:rPr>
              <a:t>Oddanie pod opiekę opiekuna pacjenta wydolnego i w kontakcie</a:t>
            </a:r>
          </a:p>
          <a:p>
            <a:endParaRPr lang="pl-PL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2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46440C-0F11-B454-699E-4D53EC3A97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6AD3B64-1AA6-C7DD-D851-4F6B695A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4100"/>
              <a:t>Powikłania znieczulenia i odpowiedzialność za znieczulenie w warunkach ambulatoryjnych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71BE63-66C7-C914-9180-617CFC671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 sz="2200" dirty="0"/>
              <a:t>Za bezpieczeństwo pacjenta w trakcie zabiegu zawsze odpowiada anestezjolog do powrotu pełnej wydolności oddechowej i krążeniowej oraz częściowo świadomości.</a:t>
            </a:r>
          </a:p>
          <a:p>
            <a:r>
              <a:rPr lang="pl-PL" sz="2200" dirty="0"/>
              <a:t>W trakcie zabiegu możliwa reakcja alergiczna lub skurcz oskrzeli, hipotonia polekowa, możliwe wynaczynienie leków po pęknięciu żyły. Zawsze zabezpieczenie przed zmianami związanymi z uciskiem czy wychłodzeniem i monitorowanie wszystkich parametrów życiowych.</a:t>
            </a:r>
          </a:p>
          <a:p>
            <a:r>
              <a:rPr lang="pl-PL" sz="2200" dirty="0"/>
              <a:t>Powikłania po zabiegu są rzadkie i występują do pierwszej godziny po znieczuleniu – najczęściej ból, nudności i rzadko wymioty, czasem niewielkie krwawienie z nosa po intubacji, nadwrażliwość oskrzeli nawet ze skurczem, obrzęk krtani z chrypką, suchym kaszlem wymagającym inhalacji, niewielkie uszkodzenie tkanek w związku z intubacją, powikłania z powodu iniekcji leków poza naczynie. Infekcje w </a:t>
            </a:r>
            <a:r>
              <a:rPr lang="pl-PL" sz="2200" dirty="0" err="1"/>
              <a:t>nosogardzieli</a:t>
            </a:r>
            <a:r>
              <a:rPr lang="pl-PL" sz="2200" dirty="0"/>
              <a:t> lub układzie oddechowym. Zawsze do 6 godzin przemijające zaburzenia świadomości, koncentracji i sprawności psychofizycznej. </a:t>
            </a:r>
          </a:p>
        </p:txBody>
      </p:sp>
    </p:spTree>
    <p:extLst>
      <p:ext uri="{BB962C8B-B14F-4D97-AF65-F5344CB8AC3E}">
        <p14:creationId xmlns:p14="http://schemas.microsoft.com/office/powerpoint/2010/main" val="38656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02089A-3AEC-4970-0E17-F95F435116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1E832C9-A979-BC81-C2C8-2D14104E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Zalecenia dla pacjenta i opiekuna</a:t>
            </a:r>
            <a:endParaRPr lang="pl-PL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CD60AA1A-8B99-EFAA-952E-38E700725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0040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568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60C853D-3A92-340B-91AA-3E5E959A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45" y="665653"/>
            <a:ext cx="442140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 err="1"/>
              <a:t>Dziękuję</a:t>
            </a:r>
            <a:r>
              <a:rPr lang="en-US" sz="7200" dirty="0"/>
              <a:t> za </a:t>
            </a:r>
            <a:r>
              <a:rPr lang="en-US" sz="7200" dirty="0" err="1"/>
              <a:t>uwagę</a:t>
            </a:r>
            <a:endParaRPr lang="en-US" sz="72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Ludzka twarz, osoba, ubrania, w pomieszczeniu&#10;&#10;Zawartość wygenerowana przez AI może być niepoprawna.">
            <a:extLst>
              <a:ext uri="{FF2B5EF4-FFF2-40B4-BE49-F238E27FC236}">
                <a16:creationId xmlns:a16="http://schemas.microsoft.com/office/drawing/2014/main" id="{9D33CE89-0755-2A13-9A42-752C13DF4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 r="-1" b="20862"/>
          <a:stretch>
            <a:fillRect/>
          </a:stretch>
        </p:blipFill>
        <p:spPr>
          <a:xfrm>
            <a:off x="5514690" y="10"/>
            <a:ext cx="667578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422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Sprzęt medyczny, w pomieszczeniu, ubrania, osoba&#10;&#10;Zawartość wygenerowana przez AI może być niepoprawna.">
            <a:extLst>
              <a:ext uri="{FF2B5EF4-FFF2-40B4-BE49-F238E27FC236}">
                <a16:creationId xmlns:a16="http://schemas.microsoft.com/office/drawing/2014/main" id="{52D4C81D-F12A-DA6C-164C-4EE948FEC0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5" b="1142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  <a:effectLst>
            <a:glow rad="101600">
              <a:schemeClr val="bg2">
                <a:lumMod val="10000"/>
                <a:lumOff val="90000"/>
                <a:alpha val="40000"/>
              </a:schemeClr>
            </a:glo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EE52580-4689-4FEB-3758-70C7144B5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886" y="367619"/>
            <a:ext cx="9144000" cy="837067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O mnie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5CE785-24D9-FBAF-E656-6A8CC129B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999" y="1204686"/>
            <a:ext cx="10218057" cy="5094514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3600" dirty="0">
                <a:solidFill>
                  <a:srgbClr val="FFFFFF"/>
                </a:solidFill>
              </a:rPr>
              <a:t>- </a:t>
            </a:r>
            <a:r>
              <a:rPr lang="pl-PL" dirty="0">
                <a:solidFill>
                  <a:srgbClr val="FFFFFF"/>
                </a:solidFill>
              </a:rPr>
              <a:t>36</a:t>
            </a:r>
            <a:r>
              <a:rPr lang="pl-PL" sz="1000" dirty="0">
                <a:solidFill>
                  <a:srgbClr val="FFFFFF"/>
                </a:solidFill>
              </a:rPr>
              <a:t> </a:t>
            </a:r>
            <a:r>
              <a:rPr lang="pl-PL" dirty="0">
                <a:solidFill>
                  <a:srgbClr val="FFFFFF"/>
                </a:solidFill>
              </a:rPr>
              <a:t>lat pracy jako anestezjolog i ok 61,5 tys. znieczuleń na koncie. Specjalizacje z anestezjologii prof. Zdzisław Zagrobelny i prof. Piotr  </a:t>
            </a:r>
            <a:r>
              <a:rPr lang="pl-PL" dirty="0" err="1">
                <a:solidFill>
                  <a:srgbClr val="FFFFFF"/>
                </a:solidFill>
              </a:rPr>
              <a:t>Gaszyńskiegi</a:t>
            </a:r>
            <a:r>
              <a:rPr lang="pl-PL" dirty="0">
                <a:solidFill>
                  <a:srgbClr val="FFFFFF"/>
                </a:solidFill>
              </a:rPr>
              <a:t> (WAM Łódź), a z chorób wewnętrznych u prof. Waldemara Banasiaka i Piotra Ponikowskiego (4WSK Wrocław). Kwalifikacje z ratownictwa medycznego (uczestnik pierwszego kursu prowadzonego przez Amerykanów, szkolących kadrę na potrzeby nowej specjalizacji z Ratownictwa Medycznego, kursy instruktorskie ALS, PALS, BTLS, ACLS, zarządzania i postępowania w katastrofach, laureat dwóch Mistrzostw Polski i wychowawca dwóch Mistrzów Polski w Ratownictwie Medycznym i jedynego polskiego Mistrza Świata), koordynacji w przeszczepianiu narządów po kursie TPM w Budapeszcie (pierwszy koordynator POLTRANSPLANT-u na Opolszczyźnie). Znieczulenia dzieci od 1995 roku w zakresie ortopedii (pierwsze znieczulenie krzyżowe na Opolszczyźnie) i laryngologii. Znieczulenia w stomatologii od 2009 r. Do końca 2025 r. ok. 4200 znieczuleń w stomatologii dzieci, dorosłych, osób niepełnosprawnych z wadami i chorobami, którym odmawiano znieczulenia w innych placówkach.</a:t>
            </a:r>
          </a:p>
        </p:txBody>
      </p:sp>
    </p:spTree>
    <p:extLst>
      <p:ext uri="{BB962C8B-B14F-4D97-AF65-F5344CB8AC3E}">
        <p14:creationId xmlns:p14="http://schemas.microsoft.com/office/powerpoint/2010/main" val="707825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D63738-C4D1-6CBD-5D30-03884BBD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4200"/>
              <a:t>Wskazania do znieczulenia w stomatologii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085FCA-5742-41F6-06F7-B012A79B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320668"/>
          </a:xfrm>
        </p:spPr>
        <p:txBody>
          <a:bodyPr>
            <a:normAutofit/>
          </a:bodyPr>
          <a:lstStyle/>
          <a:p>
            <a:r>
              <a:rPr lang="pl-PL" sz="1600" dirty="0"/>
              <a:t>Brak współpracy (dzieci z zaburzeniami </a:t>
            </a:r>
            <a:r>
              <a:rPr lang="pl-PL" sz="1600" dirty="0" err="1"/>
              <a:t>ogólnoustojowymi</a:t>
            </a:r>
            <a:r>
              <a:rPr lang="pl-PL" sz="1600" dirty="0"/>
              <a:t>, </a:t>
            </a:r>
            <a:r>
              <a:rPr lang="pl-PL" sz="1600" dirty="0" err="1"/>
              <a:t>alergiami,z</a:t>
            </a:r>
            <a:r>
              <a:rPr lang="pl-PL" sz="1600" dirty="0"/>
              <a:t> ostrym zapaleniem, niewspółpracujące), osoby niepełnosprawne, odruch wymiotny, utrudniony dostęp np. szczękościsk, lęk i napady paniki)</a:t>
            </a:r>
          </a:p>
          <a:p>
            <a:r>
              <a:rPr lang="pl-PL" sz="1600" dirty="0"/>
              <a:t>Tzw. </a:t>
            </a:r>
            <a:r>
              <a:rPr lang="pl-PL" sz="1600" dirty="0" err="1"/>
              <a:t>dentofobia</a:t>
            </a:r>
            <a:r>
              <a:rPr lang="pl-PL" sz="1600" dirty="0"/>
              <a:t> czyli lęk przed stomatologiem</a:t>
            </a:r>
          </a:p>
          <a:p>
            <a:r>
              <a:rPr lang="pl-PL" sz="1600" dirty="0"/>
              <a:t>Uczulenie na środki znieczulenia miejscowego</a:t>
            </a:r>
          </a:p>
          <a:p>
            <a:r>
              <a:rPr lang="pl-PL" sz="1600" dirty="0"/>
              <a:t>Mnogie ekstrakcje</a:t>
            </a:r>
          </a:p>
          <a:p>
            <a:r>
              <a:rPr lang="pl-PL" sz="1600" dirty="0"/>
              <a:t>Duży zakres działalności stomatologicznej</a:t>
            </a:r>
          </a:p>
          <a:p>
            <a:r>
              <a:rPr lang="pl-PL" sz="1600" dirty="0"/>
              <a:t>Pacjent obciążony zdrowotnie</a:t>
            </a:r>
          </a:p>
          <a:p>
            <a:r>
              <a:rPr lang="pl-PL" sz="1600" dirty="0"/>
              <a:t>Życzenie pacjenta</a:t>
            </a:r>
          </a:p>
        </p:txBody>
      </p:sp>
      <p:pic>
        <p:nvPicPr>
          <p:cNvPr id="5" name="Obraz 4" descr="Obraz zawierający w pomieszczeniu, ściana, Sprzęt medyczny, tekst&#10;&#10;Zawartość wygenerowana przez AI może być niepoprawna.">
            <a:extLst>
              <a:ext uri="{FF2B5EF4-FFF2-40B4-BE49-F238E27FC236}">
                <a16:creationId xmlns:a16="http://schemas.microsoft.com/office/drawing/2014/main" id="{61774EFC-7936-7FF8-A81F-55FEC45DA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9" r="4334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350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w pomieszczeniu, ściana, Sprzęt medyczny, tekst&#10;&#10;Zawartość wygenerowana przez AI może być niepoprawna.">
            <a:extLst>
              <a:ext uri="{FF2B5EF4-FFF2-40B4-BE49-F238E27FC236}">
                <a16:creationId xmlns:a16="http://schemas.microsoft.com/office/drawing/2014/main" id="{8C158885-161A-5740-E464-008D76397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985CB9D-2DDC-647C-4F51-0BB9E1E9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pl-PL" sz="3400"/>
              <a:t>Korzyści z posiadania w klinice anestezjologa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FD7EB3-4699-EDA4-388A-7FC6344F5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pl-PL" sz="1900" dirty="0"/>
              <a:t>Bezpieczeństwo dla pacjenta</a:t>
            </a:r>
          </a:p>
          <a:p>
            <a:r>
              <a:rPr lang="pl-PL" sz="1900" dirty="0"/>
              <a:t>Rozszerzenie oferty o pacjentów wymagających znieczulenia</a:t>
            </a:r>
          </a:p>
          <a:p>
            <a:r>
              <a:rPr lang="pl-PL" sz="1900" dirty="0"/>
              <a:t>Zwiększenie dochodów kliniki, a zwłaszcza stomatologa pracującego ze znieczulonym pacjentem</a:t>
            </a:r>
          </a:p>
          <a:p>
            <a:r>
              <a:rPr lang="pl-PL" sz="1900" dirty="0"/>
              <a:t>W przypadku dwóch stanowisk równoległe znieczulanie dwojga  pacjentów i skrócenie czasu oczekiwania na zabieg.</a:t>
            </a:r>
          </a:p>
          <a:p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194325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69AED5F-C677-A541-5664-60818666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4200"/>
              <a:t>Przeciwwskazania do znieczulenia w trybie ambulatoryjnym w stomatologii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1DDD62-A2A3-848E-A478-D6845072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Są zależne ze stanu pacjenta i doświadczenia oraz  umiejętności anestezjologa</a:t>
            </a:r>
          </a:p>
          <a:p>
            <a:pPr marL="0" indent="0">
              <a:buNone/>
            </a:pPr>
            <a:r>
              <a:rPr lang="pl-PL" sz="2000" dirty="0"/>
              <a:t>Jawne niewydolności narządowe skutkujące zagrożeniem życia:</a:t>
            </a:r>
          </a:p>
          <a:p>
            <a:r>
              <a:rPr lang="pl-PL" sz="2000" dirty="0"/>
              <a:t>Krążeniowa NYHA IV i III bez możliwości kompensacji</a:t>
            </a:r>
          </a:p>
          <a:p>
            <a:r>
              <a:rPr lang="pl-PL" sz="2000" dirty="0"/>
              <a:t>Oddechowa z saturacją &lt;85 bez reakcji na tlen i leki z powodu choroby przewlekłej lub trwającej masywnej ostrej infekcji</a:t>
            </a:r>
          </a:p>
          <a:p>
            <a:r>
              <a:rPr lang="pl-PL" sz="2000" dirty="0"/>
              <a:t>Małopłytkowość z PLT&lt;60 tys., anemia &lt;8,5 (6,5) g% </a:t>
            </a:r>
            <a:r>
              <a:rPr lang="pl-PL" sz="2000" dirty="0" err="1"/>
              <a:t>Hb</a:t>
            </a:r>
            <a:r>
              <a:rPr lang="pl-PL" sz="2000" dirty="0"/>
              <a:t>, istotne skazy krwotoczne bez możliwości podania czynników krzepnięcia, plamica małopłytkowa w wywiadzie, stosowanie leków przeciwkrzepliwych z jawnymi zaburzeniami. Wyniki badań nie są podstawą do wykluczenia!</a:t>
            </a:r>
          </a:p>
          <a:p>
            <a:r>
              <a:rPr lang="pl-PL" sz="2000" dirty="0"/>
              <a:t>Objawy sepsy i rozwijającej się niewydolności wielonarządowej</a:t>
            </a:r>
          </a:p>
          <a:p>
            <a:r>
              <a:rPr lang="pl-PL" sz="2000" dirty="0"/>
              <a:t>Niewydolność nerek u pacjenta dializowanego nie jest przeciwwskazaniem do znieczulenia!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0097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437B39-E0F6-5050-7BBD-4633824A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4200"/>
              <a:t>Przeciwwskazania do znieczulenia w trybie ambulatoryjnym w stomatologii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604BBF-B6C5-CCF4-B9B5-438657E17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pl-PL" sz="1500" dirty="0"/>
              <a:t>Ciężka objawowa niewydolność wątroby (dopuszczalna VIMA)</a:t>
            </a:r>
          </a:p>
          <a:p>
            <a:r>
              <a:rPr lang="pl-PL" sz="1500" dirty="0"/>
              <a:t>zaburzenia endokrynologiczne wywołujące ciężkie zaburzenia homeostazy (śpiączka cukrzycowa, przełom tarczycowy po odstawieniu leków, przełom nadnerczowy w chorobie Addisona i po odstawieniu sterydów!)</a:t>
            </a:r>
          </a:p>
          <a:p>
            <a:r>
              <a:rPr lang="pl-PL" sz="1500" dirty="0"/>
              <a:t>Miastenia w okresie zaostrzenia, dopuszczalne w miastenii w okresie remisji ale bez śr. zwiotczających i </a:t>
            </a:r>
            <a:r>
              <a:rPr lang="pl-PL" sz="1500" dirty="0" err="1"/>
              <a:t>aminoglikozydów</a:t>
            </a:r>
            <a:endParaRPr lang="pl-PL" sz="1500" dirty="0"/>
          </a:p>
          <a:p>
            <a:r>
              <a:rPr lang="pl-PL" sz="1500" dirty="0" err="1"/>
              <a:t>Nadcieplność</a:t>
            </a:r>
            <a:r>
              <a:rPr lang="pl-PL" sz="1500" dirty="0"/>
              <a:t> złośliwa (</a:t>
            </a:r>
            <a:r>
              <a:rPr lang="pl-PL" sz="1500" dirty="0" err="1"/>
              <a:t>Hypertermia</a:t>
            </a:r>
            <a:r>
              <a:rPr lang="pl-PL" sz="1500" dirty="0"/>
              <a:t> maligna) w wywiadzie u pacjenta i bliskich genetycznie osób</a:t>
            </a:r>
          </a:p>
          <a:p>
            <a:r>
              <a:rPr lang="pl-PL" sz="1500" dirty="0"/>
              <a:t>Przełom nadciśnieniowy bez reakcji na leki</a:t>
            </a:r>
          </a:p>
          <a:p>
            <a:r>
              <a:rPr lang="pl-PL" sz="1500" dirty="0"/>
              <a:t>Nagłe pogorszenie funkcji OUN</a:t>
            </a:r>
          </a:p>
          <a:p>
            <a:r>
              <a:rPr lang="pl-PL" sz="1500" dirty="0"/>
              <a:t>Znaczne nieprawidłowości w budowie anatomicznej mogące uniemożliwić intubację i wentylację (ocena anestezjologa)</a:t>
            </a:r>
          </a:p>
          <a:p>
            <a:r>
              <a:rPr lang="pl-PL" sz="1500" dirty="0"/>
              <a:t>Masa ciała poniżej 8 kg</a:t>
            </a:r>
          </a:p>
          <a:p>
            <a:r>
              <a:rPr lang="pl-PL" sz="1500" dirty="0"/>
              <a:t>Kokaina używana do tygodnia przed znieczuleniem</a:t>
            </a:r>
          </a:p>
          <a:p>
            <a:r>
              <a:rPr lang="pl-PL" sz="1500" dirty="0"/>
              <a:t>Szczepienie szczepionkami żywymi i preparatami mRNA i DNA do tygodnia przed znieczuleniem</a:t>
            </a:r>
          </a:p>
          <a:p>
            <a:r>
              <a:rPr lang="pl-PL" sz="1500" dirty="0"/>
              <a:t>Zaburzenia psychiczne i zachowania mogące powodować późniejsze skutki prawne!</a:t>
            </a:r>
          </a:p>
          <a:p>
            <a:endParaRPr lang="pl-PL" sz="1500" dirty="0"/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5324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4FF98F-9DF0-7F2F-1203-2D3A04C9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087" y="165101"/>
            <a:ext cx="7478437" cy="1092200"/>
          </a:xfrm>
        </p:spPr>
        <p:txBody>
          <a:bodyPr>
            <a:normAutofit/>
          </a:bodyPr>
          <a:lstStyle/>
          <a:p>
            <a:r>
              <a:rPr lang="pl-PL" sz="3600" dirty="0"/>
              <a:t>Warunki przeprowadzenia znieczulenia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32B08-072C-03F3-C5CF-5B70182C2A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26" r="22806"/>
          <a:stretch>
            <a:fillRect/>
          </a:stretch>
        </p:blipFill>
        <p:spPr>
          <a:xfrm>
            <a:off x="20" y="10"/>
            <a:ext cx="4114777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788E357E-5A54-CDBA-1E56-A7C11B7E90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999043"/>
              </p:ext>
            </p:extLst>
          </p:nvPr>
        </p:nvGraphicFramePr>
        <p:xfrm>
          <a:off x="4408763" y="1190296"/>
          <a:ext cx="7478436" cy="458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A584CA63-601C-8398-DD38-750AFE583365}"/>
              </a:ext>
            </a:extLst>
          </p:cNvPr>
          <p:cNvSpPr txBox="1"/>
          <p:nvPr/>
        </p:nvSpPr>
        <p:spPr>
          <a:xfrm>
            <a:off x="5638800" y="27527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07D4A98-B7CC-965C-562D-794033C88F7E}"/>
              </a:ext>
            </a:extLst>
          </p:cNvPr>
          <p:cNvSpPr txBox="1"/>
          <p:nvPr/>
        </p:nvSpPr>
        <p:spPr>
          <a:xfrm>
            <a:off x="3571871" y="5772149"/>
            <a:ext cx="8315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2000" dirty="0">
                <a:solidFill>
                  <a:srgbClr val="FF0000"/>
                </a:solidFill>
              </a:rPr>
              <a:t>Zawsze uzyskać telefon do opiekuna (rodzica) i uświadomić go o jego roli w postępowaniu z pacjentem w ciągu najbliższych 6 godzin po znieczuleniu!</a:t>
            </a:r>
          </a:p>
        </p:txBody>
      </p:sp>
    </p:spTree>
    <p:extLst>
      <p:ext uri="{BB962C8B-B14F-4D97-AF65-F5344CB8AC3E}">
        <p14:creationId xmlns:p14="http://schemas.microsoft.com/office/powerpoint/2010/main" val="213282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5BB1AF5-C67A-19AD-E768-18D1EF6D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470" y="186657"/>
            <a:ext cx="5251316" cy="1484061"/>
          </a:xfrm>
        </p:spPr>
        <p:txBody>
          <a:bodyPr>
            <a:normAutofit/>
          </a:bodyPr>
          <a:lstStyle/>
          <a:p>
            <a:r>
              <a:rPr lang="pl-PL" sz="4100" dirty="0"/>
              <a:t>Współpraca z zespołem stomatologicznym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0BB7C8-74B9-E3B3-916D-052E9AF7F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4" y="1512847"/>
            <a:ext cx="5527663" cy="5072888"/>
          </a:xfrm>
        </p:spPr>
        <p:txBody>
          <a:bodyPr>
            <a:noAutofit/>
          </a:bodyPr>
          <a:lstStyle/>
          <a:p>
            <a:r>
              <a:rPr lang="pl-PL" sz="1600" dirty="0"/>
              <a:t>Zespół anestezjologiczny, obowiązujące przepisy</a:t>
            </a:r>
          </a:p>
          <a:p>
            <a:r>
              <a:rPr lang="pl-PL" sz="1600" dirty="0"/>
              <a:t>Rola recepcji w pozyskaniu, przygotowaniu i obsłudze pacjenta. Najważniejszy sprawny i szybki kontakt telefoniczny! Wymagana minimalna świadomość medyczna i zaangażowanie w jak najszybszą obsługę pacjenta. Dobry kontakt z pacjentem i rodziną, kierowanie do anestezjologa wątpliwych przypadków, zapewnienie jak najszybciej maksimum świadczeń (zakres zabiegu, </a:t>
            </a:r>
            <a:r>
              <a:rPr lang="pl-PL" sz="1600" dirty="0" err="1"/>
              <a:t>rtg</a:t>
            </a:r>
            <a:r>
              <a:rPr lang="pl-PL" sz="1600" dirty="0"/>
              <a:t>, toaleta, premedykacja dzieci). Istotnym zadaniem jest opieka nad osobą towarzyszącą i sprawne wypuszczenie pacjenta i opiekuna do domu, tak aby budować dobrą opinię o placówce</a:t>
            </a:r>
          </a:p>
          <a:p>
            <a:r>
              <a:rPr lang="pl-PL" sz="1600" dirty="0"/>
              <a:t>Rola stomatologa. Określenie zakresu i czasu trwania zabiegu, uprzedzenie o inwazyjnych czynnościach i czasie do zakończenia postępowania. Nieunikanie zabiegów w znieczuleniu i niezrażanie pacjenta do takiego postępowania.</a:t>
            </a:r>
          </a:p>
          <a:p>
            <a:r>
              <a:rPr lang="pl-PL" sz="1600" dirty="0"/>
              <a:t>Rola asystentki stomatologicznej, przygotowanie stanowiska (ssak, włączony fotel, sprężarki) i prosta pomoc przy pacjencie i sprzęcie stomatologicznym w momencie wprowadzania i kończenia znieczulenia.</a:t>
            </a:r>
          </a:p>
        </p:txBody>
      </p:sp>
      <p:pic>
        <p:nvPicPr>
          <p:cNvPr id="5" name="Obraz 4" descr="Obraz zawierający Sprzęt medyczny, osoba, w pomieszczeniu, służba zdrowia">
            <a:extLst>
              <a:ext uri="{FF2B5EF4-FFF2-40B4-BE49-F238E27FC236}">
                <a16:creationId xmlns:a16="http://schemas.microsoft.com/office/drawing/2014/main" id="{8F624F54-F02E-B8A4-8C8D-5F42394B5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8" r="1767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283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F8CA43-3BA9-CCA7-E022-7540FFE9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4200"/>
              <a:t>Możliwości znieczulenia i warunki posiadania anestezjologa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A007AF-2140-0DC4-80DA-25AF07A1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545202"/>
          </a:xfrm>
        </p:spPr>
        <p:txBody>
          <a:bodyPr>
            <a:normAutofit lnSpcReduction="10000"/>
          </a:bodyPr>
          <a:lstStyle/>
          <a:p>
            <a:r>
              <a:rPr lang="pl-PL" sz="2000" dirty="0"/>
              <a:t>Opole potencjalnie ok. 60-80 znieczuleń komercyjnych/miesiąc i ok. 40-60 finansowanego przez NFZ (osoby z orzeczeniem o niepełnosprawności i od 2.01.2026 wszystkie dzieci zgodnie z rozporządzeniem Ministra Zdrowia z 19.12.2025 r.)</a:t>
            </a:r>
          </a:p>
          <a:p>
            <a:r>
              <a:rPr lang="pl-PL" sz="2000" dirty="0"/>
              <a:t>Kontrakty z NFZ zawieszone ale do negocjacji w związku z nowymi zasadami. Wymagania NFZ do realizacji kontraktu – dokumentacja, sprzęt, kwalifikacje, dostosowanie do niepełnosprawnych</a:t>
            </a:r>
          </a:p>
          <a:p>
            <a:r>
              <a:rPr lang="pl-PL" sz="2000" dirty="0"/>
              <a:t>Warunkiem pozyskania pacjenta komercyjnego jest cena i jakość usług</a:t>
            </a:r>
          </a:p>
          <a:p>
            <a:r>
              <a:rPr lang="pl-PL" sz="2000" dirty="0"/>
              <a:t>Najkorzystniej dla firmy to anestezjolog oferujący kompleksowość usług – własny sprzęt, materiały, leki, gazy i personel.</a:t>
            </a:r>
          </a:p>
          <a:p>
            <a:r>
              <a:rPr lang="pl-PL" sz="2000" dirty="0"/>
              <a:t>Średnio jeden stomatolog generuje 10-20 znieczuleń w placówce co najmniej 3 pracujących z pacjentem znieczulonym. Optimum 4 plus stomatolodzy dochodzący z pacjentami.</a:t>
            </a:r>
          </a:p>
          <a:p>
            <a:r>
              <a:rPr lang="pl-PL" sz="2000" dirty="0"/>
              <a:t>Opłacalność dla anestezjologa to liczba znieczuleń &gt; 30 -  zarobek jak za ok. 6 dyżurów</a:t>
            </a:r>
          </a:p>
          <a:p>
            <a:r>
              <a:rPr lang="pl-PL" sz="2000" dirty="0"/>
              <a:t>W placówce z jednym stanowiskiem maksymalna wydajność to 20 dni x 3 pacjentów = 60! Przy dwóch stanowiskach uzyskuje się możliwość monopolu</a:t>
            </a:r>
          </a:p>
        </p:txBody>
      </p:sp>
    </p:spTree>
    <p:extLst>
      <p:ext uri="{BB962C8B-B14F-4D97-AF65-F5344CB8AC3E}">
        <p14:creationId xmlns:p14="http://schemas.microsoft.com/office/powerpoint/2010/main" val="182117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1479</Words>
  <Application>Microsoft Office PowerPoint</Application>
  <PresentationFormat>Panoramiczny</PresentationFormat>
  <Paragraphs>98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Motyw pakietu Office</vt:lpstr>
      <vt:lpstr>Znieczulenie ogólne w stomatologii</vt:lpstr>
      <vt:lpstr>O mnie</vt:lpstr>
      <vt:lpstr>Wskazania do znieczulenia w stomatologii</vt:lpstr>
      <vt:lpstr>Korzyści z posiadania w klinice anestezjologa</vt:lpstr>
      <vt:lpstr>Przeciwwskazania do znieczulenia w trybie ambulatoryjnym w stomatologii</vt:lpstr>
      <vt:lpstr>Przeciwwskazania do znieczulenia w trybie ambulatoryjnym w stomatologii</vt:lpstr>
      <vt:lpstr>Warunki przeprowadzenia znieczulenia</vt:lpstr>
      <vt:lpstr>Współpraca z zespołem stomatologicznym</vt:lpstr>
      <vt:lpstr>Możliwości znieczulenia i warunki posiadania anestezjologa</vt:lpstr>
      <vt:lpstr>Przygotowanie i zabezpieczenie pacjenta</vt:lpstr>
      <vt:lpstr>Badania przed znieczuleniem</vt:lpstr>
      <vt:lpstr>Przeprowadzenie znieczulenia</vt:lpstr>
      <vt:lpstr>Powikłania znieczulenia i odpowiedzialność za znieczulenie w warunkach ambulatoryjnych</vt:lpstr>
      <vt:lpstr>Zalecenia dla pacjenta i opiekuna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Iżykowski</dc:creator>
  <cp:lastModifiedBy>Jan Iżykowski</cp:lastModifiedBy>
  <cp:revision>22</cp:revision>
  <dcterms:created xsi:type="dcterms:W3CDTF">2025-12-20T12:14:22Z</dcterms:created>
  <dcterms:modified xsi:type="dcterms:W3CDTF">2026-01-11T00:05:21Z</dcterms:modified>
</cp:coreProperties>
</file>