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7" r:id="rId4"/>
    <p:sldId id="272" r:id="rId5"/>
    <p:sldId id="273" r:id="rId6"/>
    <p:sldId id="274" r:id="rId7"/>
    <p:sldId id="275" r:id="rId8"/>
    <p:sldId id="257" r:id="rId9"/>
    <p:sldId id="271" r:id="rId10"/>
    <p:sldId id="260" r:id="rId11"/>
    <p:sldId id="265" r:id="rId12"/>
    <p:sldId id="259" r:id="rId13"/>
    <p:sldId id="258" r:id="rId14"/>
    <p:sldId id="270" r:id="rId15"/>
    <p:sldId id="261" r:id="rId16"/>
    <p:sldId id="266" r:id="rId17"/>
    <p:sldId id="262" r:id="rId18"/>
    <p:sldId id="264" r:id="rId19"/>
    <p:sldId id="263" r:id="rId20"/>
    <p:sldId id="269" r:id="rId21"/>
  </p:sldIdLst>
  <p:sldSz cx="12192000" cy="6858000"/>
  <p:notesSz cx="6858000" cy="99472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8" autoAdjust="0"/>
  </p:normalViewPr>
  <p:slideViewPr>
    <p:cSldViewPr snapToGrid="0">
      <p:cViewPr>
        <p:scale>
          <a:sx n="100" d="100"/>
          <a:sy n="100" d="100"/>
        </p:scale>
        <p:origin x="990" y="2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0811D-3F7B-4F56-B952-7BF2FC34CE2D}"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F75F271A-D20E-47BE-B9F0-35CA30568EEB}">
      <dgm:prSet/>
      <dgm:spPr/>
      <dgm:t>
        <a:bodyPr/>
        <a:lstStyle/>
        <a:p>
          <a:r>
            <a:rPr lang="pl-PL"/>
            <a:t>Wywiad i badanie</a:t>
          </a:r>
          <a:endParaRPr lang="en-US"/>
        </a:p>
      </dgm:t>
    </dgm:pt>
    <dgm:pt modelId="{73B7E923-5F0F-436B-A4F4-BC8B0D9A2BBA}" type="parTrans" cxnId="{E2F5BDFA-84EF-465D-9BBC-589FC63B4829}">
      <dgm:prSet/>
      <dgm:spPr/>
      <dgm:t>
        <a:bodyPr/>
        <a:lstStyle/>
        <a:p>
          <a:endParaRPr lang="en-US"/>
        </a:p>
      </dgm:t>
    </dgm:pt>
    <dgm:pt modelId="{79BF4BD3-0225-4502-9337-A129F4C668BC}" type="sibTrans" cxnId="{E2F5BDFA-84EF-465D-9BBC-589FC63B4829}">
      <dgm:prSet/>
      <dgm:spPr/>
      <dgm:t>
        <a:bodyPr/>
        <a:lstStyle/>
        <a:p>
          <a:endParaRPr lang="en-US"/>
        </a:p>
      </dgm:t>
    </dgm:pt>
    <dgm:pt modelId="{22408BCC-E98F-40C2-B633-BDD7FB5CDC83}">
      <dgm:prSet/>
      <dgm:spPr/>
      <dgm:t>
        <a:bodyPr/>
        <a:lstStyle/>
        <a:p>
          <a:r>
            <a:rPr lang="pl-PL" dirty="0"/>
            <a:t>Zgoda pacjenta lub opiekuna prawnego (wystarczy jeden!)</a:t>
          </a:r>
          <a:endParaRPr lang="en-US" dirty="0"/>
        </a:p>
      </dgm:t>
    </dgm:pt>
    <dgm:pt modelId="{61E42FDA-FA9A-4429-8279-70B0357D626C}" type="parTrans" cxnId="{451A8167-B950-47F4-9B5D-46DFC34F5045}">
      <dgm:prSet/>
      <dgm:spPr/>
      <dgm:t>
        <a:bodyPr/>
        <a:lstStyle/>
        <a:p>
          <a:endParaRPr lang="en-US"/>
        </a:p>
      </dgm:t>
    </dgm:pt>
    <dgm:pt modelId="{B0C83777-4CE0-4C3E-BB5E-F75C5CBC463F}" type="sibTrans" cxnId="{451A8167-B950-47F4-9B5D-46DFC34F5045}">
      <dgm:prSet/>
      <dgm:spPr/>
      <dgm:t>
        <a:bodyPr/>
        <a:lstStyle/>
        <a:p>
          <a:endParaRPr lang="en-US"/>
        </a:p>
      </dgm:t>
    </dgm:pt>
    <dgm:pt modelId="{D733363E-7759-4EC4-A13E-2A8FA85CCCB3}">
      <dgm:prSet/>
      <dgm:spPr/>
      <dgm:t>
        <a:bodyPr/>
        <a:lstStyle/>
        <a:p>
          <a:r>
            <a:rPr lang="pl-PL"/>
            <a:t>Pomieszczenie do znieczulenia i wybudzenia pacjenta</a:t>
          </a:r>
          <a:endParaRPr lang="en-US"/>
        </a:p>
      </dgm:t>
    </dgm:pt>
    <dgm:pt modelId="{00C80CF9-C977-4EB5-8B9F-D5F039507D54}" type="parTrans" cxnId="{C0F0D8DE-4F3C-4CAB-9DDC-0D792523F996}">
      <dgm:prSet/>
      <dgm:spPr/>
      <dgm:t>
        <a:bodyPr/>
        <a:lstStyle/>
        <a:p>
          <a:endParaRPr lang="en-US"/>
        </a:p>
      </dgm:t>
    </dgm:pt>
    <dgm:pt modelId="{BF9BC252-08E7-425F-863B-6053652A00AC}" type="sibTrans" cxnId="{C0F0D8DE-4F3C-4CAB-9DDC-0D792523F996}">
      <dgm:prSet/>
      <dgm:spPr/>
      <dgm:t>
        <a:bodyPr/>
        <a:lstStyle/>
        <a:p>
          <a:endParaRPr lang="en-US"/>
        </a:p>
      </dgm:t>
    </dgm:pt>
    <dgm:pt modelId="{85BB3345-2670-4B45-8078-427059F8E0CF}">
      <dgm:prSet/>
      <dgm:spPr/>
      <dgm:t>
        <a:bodyPr/>
        <a:lstStyle/>
        <a:p>
          <a:r>
            <a:rPr lang="pl-PL"/>
            <a:t>Sprzęt</a:t>
          </a:r>
          <a:endParaRPr lang="en-US"/>
        </a:p>
      </dgm:t>
    </dgm:pt>
    <dgm:pt modelId="{E87DA435-62EB-4052-BB22-A66AA002D7FB}" type="parTrans" cxnId="{AF9AFCEB-D693-47C3-84C4-2E09560552A7}">
      <dgm:prSet/>
      <dgm:spPr/>
      <dgm:t>
        <a:bodyPr/>
        <a:lstStyle/>
        <a:p>
          <a:endParaRPr lang="en-US"/>
        </a:p>
      </dgm:t>
    </dgm:pt>
    <dgm:pt modelId="{0304721B-7A70-4A88-9EA5-A5FD4A5DF165}" type="sibTrans" cxnId="{AF9AFCEB-D693-47C3-84C4-2E09560552A7}">
      <dgm:prSet/>
      <dgm:spPr/>
      <dgm:t>
        <a:bodyPr/>
        <a:lstStyle/>
        <a:p>
          <a:endParaRPr lang="en-US"/>
        </a:p>
      </dgm:t>
    </dgm:pt>
    <dgm:pt modelId="{74294296-E608-4F99-82B6-D796A19B49BF}">
      <dgm:prSet/>
      <dgm:spPr/>
      <dgm:t>
        <a:bodyPr/>
        <a:lstStyle/>
        <a:p>
          <a:r>
            <a:rPr lang="pl-PL"/>
            <a:t>Leki w znieczuleniu ambulatoryjnym</a:t>
          </a:r>
          <a:endParaRPr lang="en-US"/>
        </a:p>
      </dgm:t>
    </dgm:pt>
    <dgm:pt modelId="{E0786658-FD26-49E5-9568-86A36A291D47}" type="parTrans" cxnId="{38FE9A3E-DD83-451E-93EC-099A803AD7D7}">
      <dgm:prSet/>
      <dgm:spPr/>
      <dgm:t>
        <a:bodyPr/>
        <a:lstStyle/>
        <a:p>
          <a:endParaRPr lang="en-US"/>
        </a:p>
      </dgm:t>
    </dgm:pt>
    <dgm:pt modelId="{B81B7230-ED99-47FA-8F0A-F945D8D3FB1A}" type="sibTrans" cxnId="{38FE9A3E-DD83-451E-93EC-099A803AD7D7}">
      <dgm:prSet/>
      <dgm:spPr/>
      <dgm:t>
        <a:bodyPr/>
        <a:lstStyle/>
        <a:p>
          <a:endParaRPr lang="en-US"/>
        </a:p>
      </dgm:t>
    </dgm:pt>
    <dgm:pt modelId="{84F22887-C8D9-4B96-A460-AC583015B4E3}">
      <dgm:prSet/>
      <dgm:spPr/>
      <dgm:t>
        <a:bodyPr/>
        <a:lstStyle/>
        <a:p>
          <a:r>
            <a:rPr lang="pl-PL"/>
            <a:t>Dokumentacja medyczna</a:t>
          </a:r>
          <a:endParaRPr lang="en-US"/>
        </a:p>
      </dgm:t>
    </dgm:pt>
    <dgm:pt modelId="{80E4DEC9-C655-4CDB-863F-1C495DE4C3CD}" type="parTrans" cxnId="{702F0D3F-7AC9-4CB0-94DD-28C55BBA950F}">
      <dgm:prSet/>
      <dgm:spPr/>
      <dgm:t>
        <a:bodyPr/>
        <a:lstStyle/>
        <a:p>
          <a:endParaRPr lang="en-US"/>
        </a:p>
      </dgm:t>
    </dgm:pt>
    <dgm:pt modelId="{BF917097-40A3-4C9C-8E1F-065CE6524576}" type="sibTrans" cxnId="{702F0D3F-7AC9-4CB0-94DD-28C55BBA950F}">
      <dgm:prSet/>
      <dgm:spPr/>
      <dgm:t>
        <a:bodyPr/>
        <a:lstStyle/>
        <a:p>
          <a:endParaRPr lang="en-US"/>
        </a:p>
      </dgm:t>
    </dgm:pt>
    <dgm:pt modelId="{073F5C78-3732-435B-93B7-B879C6E5385C}">
      <dgm:prSet/>
      <dgm:spPr/>
      <dgm:t>
        <a:bodyPr/>
        <a:lstStyle/>
        <a:p>
          <a:r>
            <a:rPr lang="pl-PL" dirty="0"/>
            <a:t>Obecność opiekuna od razu po zabiegu i możliwość transportu do domu przynajmniej 6 godzin od zabiegu</a:t>
          </a:r>
          <a:endParaRPr lang="en-US" dirty="0"/>
        </a:p>
      </dgm:t>
    </dgm:pt>
    <dgm:pt modelId="{FC1449C6-8F06-465D-A9FD-D2F088D7DA07}" type="parTrans" cxnId="{17AE359D-7649-47A7-9CF3-9139AE14924E}">
      <dgm:prSet/>
      <dgm:spPr/>
      <dgm:t>
        <a:bodyPr/>
        <a:lstStyle/>
        <a:p>
          <a:endParaRPr lang="en-US"/>
        </a:p>
      </dgm:t>
    </dgm:pt>
    <dgm:pt modelId="{662FF2EE-A357-4BA4-A216-9C192E650758}" type="sibTrans" cxnId="{17AE359D-7649-47A7-9CF3-9139AE14924E}">
      <dgm:prSet/>
      <dgm:spPr/>
      <dgm:t>
        <a:bodyPr/>
        <a:lstStyle/>
        <a:p>
          <a:endParaRPr lang="en-US"/>
        </a:p>
      </dgm:t>
    </dgm:pt>
    <dgm:pt modelId="{D08E1F3D-F4D0-45B6-A90A-BD2DAF4C457D}">
      <dgm:prSet/>
      <dgm:spPr/>
      <dgm:t>
        <a:bodyPr/>
        <a:lstStyle/>
        <a:p>
          <a:r>
            <a:rPr lang="pl-PL"/>
            <a:t>Dobra współpraca z zespołem</a:t>
          </a:r>
          <a:endParaRPr lang="en-US"/>
        </a:p>
      </dgm:t>
    </dgm:pt>
    <dgm:pt modelId="{99343E0F-EF7C-4E7E-AC03-E1FA047E1E61}" type="parTrans" cxnId="{7A1C71B4-ADA9-4236-9277-AFA148A443FB}">
      <dgm:prSet/>
      <dgm:spPr/>
      <dgm:t>
        <a:bodyPr/>
        <a:lstStyle/>
        <a:p>
          <a:endParaRPr lang="en-US"/>
        </a:p>
      </dgm:t>
    </dgm:pt>
    <dgm:pt modelId="{5C4A2CA5-FE28-4A18-8AE4-7160A008B45F}" type="sibTrans" cxnId="{7A1C71B4-ADA9-4236-9277-AFA148A443FB}">
      <dgm:prSet/>
      <dgm:spPr/>
      <dgm:t>
        <a:bodyPr/>
        <a:lstStyle/>
        <a:p>
          <a:endParaRPr lang="en-US"/>
        </a:p>
      </dgm:t>
    </dgm:pt>
    <dgm:pt modelId="{A651FC9C-4331-4C8E-A9D2-BF439DF00DD6}" type="pres">
      <dgm:prSet presAssocID="{16B0811D-3F7B-4F56-B952-7BF2FC34CE2D}" presName="vert0" presStyleCnt="0">
        <dgm:presLayoutVars>
          <dgm:dir/>
          <dgm:animOne val="branch"/>
          <dgm:animLvl val="lvl"/>
        </dgm:presLayoutVars>
      </dgm:prSet>
      <dgm:spPr/>
    </dgm:pt>
    <dgm:pt modelId="{9F1E4245-5FD8-46FF-9387-7F8120FDC3A5}" type="pres">
      <dgm:prSet presAssocID="{F75F271A-D20E-47BE-B9F0-35CA30568EEB}" presName="thickLine" presStyleLbl="alignNode1" presStyleIdx="0" presStyleCnt="8"/>
      <dgm:spPr/>
    </dgm:pt>
    <dgm:pt modelId="{8BC62EC2-8B9C-46C6-AA64-75A6C5AF20E4}" type="pres">
      <dgm:prSet presAssocID="{F75F271A-D20E-47BE-B9F0-35CA30568EEB}" presName="horz1" presStyleCnt="0"/>
      <dgm:spPr/>
    </dgm:pt>
    <dgm:pt modelId="{131013AF-98EC-40AF-806D-A203E0D69338}" type="pres">
      <dgm:prSet presAssocID="{F75F271A-D20E-47BE-B9F0-35CA30568EEB}" presName="tx1" presStyleLbl="revTx" presStyleIdx="0" presStyleCnt="8"/>
      <dgm:spPr/>
    </dgm:pt>
    <dgm:pt modelId="{2D1D6D5F-4CF6-4AD4-88FC-191668204D65}" type="pres">
      <dgm:prSet presAssocID="{F75F271A-D20E-47BE-B9F0-35CA30568EEB}" presName="vert1" presStyleCnt="0"/>
      <dgm:spPr/>
    </dgm:pt>
    <dgm:pt modelId="{3D2CFA2C-E93C-43B4-B794-96C8C182DFF3}" type="pres">
      <dgm:prSet presAssocID="{22408BCC-E98F-40C2-B633-BDD7FB5CDC83}" presName="thickLine" presStyleLbl="alignNode1" presStyleIdx="1" presStyleCnt="8"/>
      <dgm:spPr/>
    </dgm:pt>
    <dgm:pt modelId="{E771AF9A-DBE4-4C2F-AB4A-7CC228E68030}" type="pres">
      <dgm:prSet presAssocID="{22408BCC-E98F-40C2-B633-BDD7FB5CDC83}" presName="horz1" presStyleCnt="0"/>
      <dgm:spPr/>
    </dgm:pt>
    <dgm:pt modelId="{9534CB88-F443-4EC6-8FFC-42B56D55EB02}" type="pres">
      <dgm:prSet presAssocID="{22408BCC-E98F-40C2-B633-BDD7FB5CDC83}" presName="tx1" presStyleLbl="revTx" presStyleIdx="1" presStyleCnt="8"/>
      <dgm:spPr/>
    </dgm:pt>
    <dgm:pt modelId="{53CDDC41-0CB4-4E4E-8711-9EE9301199D3}" type="pres">
      <dgm:prSet presAssocID="{22408BCC-E98F-40C2-B633-BDD7FB5CDC83}" presName="vert1" presStyleCnt="0"/>
      <dgm:spPr/>
    </dgm:pt>
    <dgm:pt modelId="{4915A133-25F0-4D06-B2DE-D7E767D6814B}" type="pres">
      <dgm:prSet presAssocID="{D733363E-7759-4EC4-A13E-2A8FA85CCCB3}" presName="thickLine" presStyleLbl="alignNode1" presStyleIdx="2" presStyleCnt="8"/>
      <dgm:spPr/>
    </dgm:pt>
    <dgm:pt modelId="{DE909202-C830-4BFD-BE4E-642C1C395FC9}" type="pres">
      <dgm:prSet presAssocID="{D733363E-7759-4EC4-A13E-2A8FA85CCCB3}" presName="horz1" presStyleCnt="0"/>
      <dgm:spPr/>
    </dgm:pt>
    <dgm:pt modelId="{5AC221F9-72AD-4DD3-91C8-A4789A5C212E}" type="pres">
      <dgm:prSet presAssocID="{D733363E-7759-4EC4-A13E-2A8FA85CCCB3}" presName="tx1" presStyleLbl="revTx" presStyleIdx="2" presStyleCnt="8"/>
      <dgm:spPr/>
    </dgm:pt>
    <dgm:pt modelId="{DE770ABE-939E-45BB-8677-86DCB2055696}" type="pres">
      <dgm:prSet presAssocID="{D733363E-7759-4EC4-A13E-2A8FA85CCCB3}" presName="vert1" presStyleCnt="0"/>
      <dgm:spPr/>
    </dgm:pt>
    <dgm:pt modelId="{051C93BF-328F-4CE1-A9CB-DD7634F0AB97}" type="pres">
      <dgm:prSet presAssocID="{85BB3345-2670-4B45-8078-427059F8E0CF}" presName="thickLine" presStyleLbl="alignNode1" presStyleIdx="3" presStyleCnt="8"/>
      <dgm:spPr/>
    </dgm:pt>
    <dgm:pt modelId="{0C283D4F-FC82-47D3-9483-B0A71BBC3597}" type="pres">
      <dgm:prSet presAssocID="{85BB3345-2670-4B45-8078-427059F8E0CF}" presName="horz1" presStyleCnt="0"/>
      <dgm:spPr/>
    </dgm:pt>
    <dgm:pt modelId="{86FDE3D8-99DE-4FA8-B5B0-62B30A409130}" type="pres">
      <dgm:prSet presAssocID="{85BB3345-2670-4B45-8078-427059F8E0CF}" presName="tx1" presStyleLbl="revTx" presStyleIdx="3" presStyleCnt="8"/>
      <dgm:spPr/>
    </dgm:pt>
    <dgm:pt modelId="{1DB9C48F-A22C-4F9F-AD12-84D933BCF573}" type="pres">
      <dgm:prSet presAssocID="{85BB3345-2670-4B45-8078-427059F8E0CF}" presName="vert1" presStyleCnt="0"/>
      <dgm:spPr/>
    </dgm:pt>
    <dgm:pt modelId="{BB01C881-3502-49CF-AB77-F1DA55FEABA9}" type="pres">
      <dgm:prSet presAssocID="{74294296-E608-4F99-82B6-D796A19B49BF}" presName="thickLine" presStyleLbl="alignNode1" presStyleIdx="4" presStyleCnt="8"/>
      <dgm:spPr/>
    </dgm:pt>
    <dgm:pt modelId="{EB40DF7C-F84B-425C-B2D6-0AAD470A713A}" type="pres">
      <dgm:prSet presAssocID="{74294296-E608-4F99-82B6-D796A19B49BF}" presName="horz1" presStyleCnt="0"/>
      <dgm:spPr/>
    </dgm:pt>
    <dgm:pt modelId="{CBD6D597-F0EC-493A-B80B-5D15D5B23877}" type="pres">
      <dgm:prSet presAssocID="{74294296-E608-4F99-82B6-D796A19B49BF}" presName="tx1" presStyleLbl="revTx" presStyleIdx="4" presStyleCnt="8"/>
      <dgm:spPr/>
    </dgm:pt>
    <dgm:pt modelId="{1379943F-47F9-4BA0-8187-DF5C12EAA0AB}" type="pres">
      <dgm:prSet presAssocID="{74294296-E608-4F99-82B6-D796A19B49BF}" presName="vert1" presStyleCnt="0"/>
      <dgm:spPr/>
    </dgm:pt>
    <dgm:pt modelId="{762FBBAB-6392-4478-AFB5-47000EC4484A}" type="pres">
      <dgm:prSet presAssocID="{84F22887-C8D9-4B96-A460-AC583015B4E3}" presName="thickLine" presStyleLbl="alignNode1" presStyleIdx="5" presStyleCnt="8"/>
      <dgm:spPr/>
    </dgm:pt>
    <dgm:pt modelId="{BE3BC870-1AC9-4623-A046-94F02E3C0C9B}" type="pres">
      <dgm:prSet presAssocID="{84F22887-C8D9-4B96-A460-AC583015B4E3}" presName="horz1" presStyleCnt="0"/>
      <dgm:spPr/>
    </dgm:pt>
    <dgm:pt modelId="{1139A017-DE5D-4FC1-9863-0B2EC453EE1C}" type="pres">
      <dgm:prSet presAssocID="{84F22887-C8D9-4B96-A460-AC583015B4E3}" presName="tx1" presStyleLbl="revTx" presStyleIdx="5" presStyleCnt="8"/>
      <dgm:spPr/>
    </dgm:pt>
    <dgm:pt modelId="{06FD36F3-E8B0-4DCC-B8FF-86CE11F51DA0}" type="pres">
      <dgm:prSet presAssocID="{84F22887-C8D9-4B96-A460-AC583015B4E3}" presName="vert1" presStyleCnt="0"/>
      <dgm:spPr/>
    </dgm:pt>
    <dgm:pt modelId="{F936E424-8D86-4B96-8F60-3B90FEF9C74B}" type="pres">
      <dgm:prSet presAssocID="{073F5C78-3732-435B-93B7-B879C6E5385C}" presName="thickLine" presStyleLbl="alignNode1" presStyleIdx="6" presStyleCnt="8"/>
      <dgm:spPr/>
    </dgm:pt>
    <dgm:pt modelId="{016BF10C-4672-40A0-9D72-6A321CAAF65A}" type="pres">
      <dgm:prSet presAssocID="{073F5C78-3732-435B-93B7-B879C6E5385C}" presName="horz1" presStyleCnt="0"/>
      <dgm:spPr/>
    </dgm:pt>
    <dgm:pt modelId="{77011FB7-3793-4912-A6BA-D594229E6590}" type="pres">
      <dgm:prSet presAssocID="{073F5C78-3732-435B-93B7-B879C6E5385C}" presName="tx1" presStyleLbl="revTx" presStyleIdx="6" presStyleCnt="8"/>
      <dgm:spPr/>
    </dgm:pt>
    <dgm:pt modelId="{7DD50D53-04FA-4101-8CF8-BC01CE8C8ED6}" type="pres">
      <dgm:prSet presAssocID="{073F5C78-3732-435B-93B7-B879C6E5385C}" presName="vert1" presStyleCnt="0"/>
      <dgm:spPr/>
    </dgm:pt>
    <dgm:pt modelId="{2ACCF5CD-EF5D-4E8C-BC75-C10EA30204FE}" type="pres">
      <dgm:prSet presAssocID="{D08E1F3D-F4D0-45B6-A90A-BD2DAF4C457D}" presName="thickLine" presStyleLbl="alignNode1" presStyleIdx="7" presStyleCnt="8"/>
      <dgm:spPr/>
    </dgm:pt>
    <dgm:pt modelId="{21F0387A-45F9-406A-87F4-7A9886945701}" type="pres">
      <dgm:prSet presAssocID="{D08E1F3D-F4D0-45B6-A90A-BD2DAF4C457D}" presName="horz1" presStyleCnt="0"/>
      <dgm:spPr/>
    </dgm:pt>
    <dgm:pt modelId="{1AA12434-EAE5-44A9-8E47-A6A5B5695F4D}" type="pres">
      <dgm:prSet presAssocID="{D08E1F3D-F4D0-45B6-A90A-BD2DAF4C457D}" presName="tx1" presStyleLbl="revTx" presStyleIdx="7" presStyleCnt="8"/>
      <dgm:spPr/>
    </dgm:pt>
    <dgm:pt modelId="{29D52817-CF48-47DB-8718-4A1D05802252}" type="pres">
      <dgm:prSet presAssocID="{D08E1F3D-F4D0-45B6-A90A-BD2DAF4C457D}" presName="vert1" presStyleCnt="0"/>
      <dgm:spPr/>
    </dgm:pt>
  </dgm:ptLst>
  <dgm:cxnLst>
    <dgm:cxn modelId="{A6008427-C360-4E5E-9715-5767C8DEB3E1}" type="presOf" srcId="{85BB3345-2670-4B45-8078-427059F8E0CF}" destId="{86FDE3D8-99DE-4FA8-B5B0-62B30A409130}" srcOrd="0" destOrd="0" presId="urn:microsoft.com/office/officeart/2008/layout/LinedList"/>
    <dgm:cxn modelId="{C3AA7536-A169-4E4C-BA12-E98C26290AD5}" type="presOf" srcId="{F75F271A-D20E-47BE-B9F0-35CA30568EEB}" destId="{131013AF-98EC-40AF-806D-A203E0D69338}" srcOrd="0" destOrd="0" presId="urn:microsoft.com/office/officeart/2008/layout/LinedList"/>
    <dgm:cxn modelId="{38FE9A3E-DD83-451E-93EC-099A803AD7D7}" srcId="{16B0811D-3F7B-4F56-B952-7BF2FC34CE2D}" destId="{74294296-E608-4F99-82B6-D796A19B49BF}" srcOrd="4" destOrd="0" parTransId="{E0786658-FD26-49E5-9568-86A36A291D47}" sibTransId="{B81B7230-ED99-47FA-8F0A-F945D8D3FB1A}"/>
    <dgm:cxn modelId="{702F0D3F-7AC9-4CB0-94DD-28C55BBA950F}" srcId="{16B0811D-3F7B-4F56-B952-7BF2FC34CE2D}" destId="{84F22887-C8D9-4B96-A460-AC583015B4E3}" srcOrd="5" destOrd="0" parTransId="{80E4DEC9-C655-4CDB-863F-1C495DE4C3CD}" sibTransId="{BF917097-40A3-4C9C-8E1F-065CE6524576}"/>
    <dgm:cxn modelId="{76055A60-6AE8-44C3-83BF-057CB361E573}" type="presOf" srcId="{84F22887-C8D9-4B96-A460-AC583015B4E3}" destId="{1139A017-DE5D-4FC1-9863-0B2EC453EE1C}" srcOrd="0" destOrd="0" presId="urn:microsoft.com/office/officeart/2008/layout/LinedList"/>
    <dgm:cxn modelId="{451A8167-B950-47F4-9B5D-46DFC34F5045}" srcId="{16B0811D-3F7B-4F56-B952-7BF2FC34CE2D}" destId="{22408BCC-E98F-40C2-B633-BDD7FB5CDC83}" srcOrd="1" destOrd="0" parTransId="{61E42FDA-FA9A-4429-8279-70B0357D626C}" sibTransId="{B0C83777-4CE0-4C3E-BB5E-F75C5CBC463F}"/>
    <dgm:cxn modelId="{3BB4504F-4DF2-41FE-B813-5CD7F618B394}" type="presOf" srcId="{16B0811D-3F7B-4F56-B952-7BF2FC34CE2D}" destId="{A651FC9C-4331-4C8E-A9D2-BF439DF00DD6}" srcOrd="0" destOrd="0" presId="urn:microsoft.com/office/officeart/2008/layout/LinedList"/>
    <dgm:cxn modelId="{F84C9B50-0432-4ED5-94EA-094E92B809B4}" type="presOf" srcId="{D08E1F3D-F4D0-45B6-A90A-BD2DAF4C457D}" destId="{1AA12434-EAE5-44A9-8E47-A6A5B5695F4D}" srcOrd="0" destOrd="0" presId="urn:microsoft.com/office/officeart/2008/layout/LinedList"/>
    <dgm:cxn modelId="{E7269A77-5439-433A-BFA1-28E360041A38}" type="presOf" srcId="{74294296-E608-4F99-82B6-D796A19B49BF}" destId="{CBD6D597-F0EC-493A-B80B-5D15D5B23877}" srcOrd="0" destOrd="0" presId="urn:microsoft.com/office/officeart/2008/layout/LinedList"/>
    <dgm:cxn modelId="{402E5D80-1A65-4B7B-9427-F4731CC3DA94}" type="presOf" srcId="{D733363E-7759-4EC4-A13E-2A8FA85CCCB3}" destId="{5AC221F9-72AD-4DD3-91C8-A4789A5C212E}" srcOrd="0" destOrd="0" presId="urn:microsoft.com/office/officeart/2008/layout/LinedList"/>
    <dgm:cxn modelId="{62D0298A-85D0-4361-865A-2E8289FDB67D}" type="presOf" srcId="{22408BCC-E98F-40C2-B633-BDD7FB5CDC83}" destId="{9534CB88-F443-4EC6-8FFC-42B56D55EB02}" srcOrd="0" destOrd="0" presId="urn:microsoft.com/office/officeart/2008/layout/LinedList"/>
    <dgm:cxn modelId="{17AE359D-7649-47A7-9CF3-9139AE14924E}" srcId="{16B0811D-3F7B-4F56-B952-7BF2FC34CE2D}" destId="{073F5C78-3732-435B-93B7-B879C6E5385C}" srcOrd="6" destOrd="0" parTransId="{FC1449C6-8F06-465D-A9FD-D2F088D7DA07}" sibTransId="{662FF2EE-A357-4BA4-A216-9C192E650758}"/>
    <dgm:cxn modelId="{7A1C71B4-ADA9-4236-9277-AFA148A443FB}" srcId="{16B0811D-3F7B-4F56-B952-7BF2FC34CE2D}" destId="{D08E1F3D-F4D0-45B6-A90A-BD2DAF4C457D}" srcOrd="7" destOrd="0" parTransId="{99343E0F-EF7C-4E7E-AC03-E1FA047E1E61}" sibTransId="{5C4A2CA5-FE28-4A18-8AE4-7160A008B45F}"/>
    <dgm:cxn modelId="{C0F0D8DE-4F3C-4CAB-9DDC-0D792523F996}" srcId="{16B0811D-3F7B-4F56-B952-7BF2FC34CE2D}" destId="{D733363E-7759-4EC4-A13E-2A8FA85CCCB3}" srcOrd="2" destOrd="0" parTransId="{00C80CF9-C977-4EB5-8B9F-D5F039507D54}" sibTransId="{BF9BC252-08E7-425F-863B-6053652A00AC}"/>
    <dgm:cxn modelId="{AF9AFCEB-D693-47C3-84C4-2E09560552A7}" srcId="{16B0811D-3F7B-4F56-B952-7BF2FC34CE2D}" destId="{85BB3345-2670-4B45-8078-427059F8E0CF}" srcOrd="3" destOrd="0" parTransId="{E87DA435-62EB-4052-BB22-A66AA002D7FB}" sibTransId="{0304721B-7A70-4A88-9EA5-A5FD4A5DF165}"/>
    <dgm:cxn modelId="{8498E4EF-72D8-47A7-8A80-C4D79B8AFD0F}" type="presOf" srcId="{073F5C78-3732-435B-93B7-B879C6E5385C}" destId="{77011FB7-3793-4912-A6BA-D594229E6590}" srcOrd="0" destOrd="0" presId="urn:microsoft.com/office/officeart/2008/layout/LinedList"/>
    <dgm:cxn modelId="{E2F5BDFA-84EF-465D-9BBC-589FC63B4829}" srcId="{16B0811D-3F7B-4F56-B952-7BF2FC34CE2D}" destId="{F75F271A-D20E-47BE-B9F0-35CA30568EEB}" srcOrd="0" destOrd="0" parTransId="{73B7E923-5F0F-436B-A4F4-BC8B0D9A2BBA}" sibTransId="{79BF4BD3-0225-4502-9337-A129F4C668BC}"/>
    <dgm:cxn modelId="{888E0AD6-D686-4E28-B00D-C5E8DCB6CAC3}" type="presParOf" srcId="{A651FC9C-4331-4C8E-A9D2-BF439DF00DD6}" destId="{9F1E4245-5FD8-46FF-9387-7F8120FDC3A5}" srcOrd="0" destOrd="0" presId="urn:microsoft.com/office/officeart/2008/layout/LinedList"/>
    <dgm:cxn modelId="{6382A526-D452-4B15-8F8B-2E1BB17407A6}" type="presParOf" srcId="{A651FC9C-4331-4C8E-A9D2-BF439DF00DD6}" destId="{8BC62EC2-8B9C-46C6-AA64-75A6C5AF20E4}" srcOrd="1" destOrd="0" presId="urn:microsoft.com/office/officeart/2008/layout/LinedList"/>
    <dgm:cxn modelId="{B5144F8D-0018-4C61-AC48-6FF0AE4E496E}" type="presParOf" srcId="{8BC62EC2-8B9C-46C6-AA64-75A6C5AF20E4}" destId="{131013AF-98EC-40AF-806D-A203E0D69338}" srcOrd="0" destOrd="0" presId="urn:microsoft.com/office/officeart/2008/layout/LinedList"/>
    <dgm:cxn modelId="{F11F42DD-3AA8-42DF-80DF-E0A8492450A3}" type="presParOf" srcId="{8BC62EC2-8B9C-46C6-AA64-75A6C5AF20E4}" destId="{2D1D6D5F-4CF6-4AD4-88FC-191668204D65}" srcOrd="1" destOrd="0" presId="urn:microsoft.com/office/officeart/2008/layout/LinedList"/>
    <dgm:cxn modelId="{0CAB05C5-7733-4CD2-A247-75A4F1D5EFB2}" type="presParOf" srcId="{A651FC9C-4331-4C8E-A9D2-BF439DF00DD6}" destId="{3D2CFA2C-E93C-43B4-B794-96C8C182DFF3}" srcOrd="2" destOrd="0" presId="urn:microsoft.com/office/officeart/2008/layout/LinedList"/>
    <dgm:cxn modelId="{B7E96F67-2E4D-428F-9F3F-9191767AD5AA}" type="presParOf" srcId="{A651FC9C-4331-4C8E-A9D2-BF439DF00DD6}" destId="{E771AF9A-DBE4-4C2F-AB4A-7CC228E68030}" srcOrd="3" destOrd="0" presId="urn:microsoft.com/office/officeart/2008/layout/LinedList"/>
    <dgm:cxn modelId="{09A5E1A0-6F21-4995-89CB-A3B095FDA3C2}" type="presParOf" srcId="{E771AF9A-DBE4-4C2F-AB4A-7CC228E68030}" destId="{9534CB88-F443-4EC6-8FFC-42B56D55EB02}" srcOrd="0" destOrd="0" presId="urn:microsoft.com/office/officeart/2008/layout/LinedList"/>
    <dgm:cxn modelId="{5B257464-CA6F-4918-A6A8-4192941E0DA7}" type="presParOf" srcId="{E771AF9A-DBE4-4C2F-AB4A-7CC228E68030}" destId="{53CDDC41-0CB4-4E4E-8711-9EE9301199D3}" srcOrd="1" destOrd="0" presId="urn:microsoft.com/office/officeart/2008/layout/LinedList"/>
    <dgm:cxn modelId="{968F83A9-616A-4BEB-9599-48AF4D53F8D1}" type="presParOf" srcId="{A651FC9C-4331-4C8E-A9D2-BF439DF00DD6}" destId="{4915A133-25F0-4D06-B2DE-D7E767D6814B}" srcOrd="4" destOrd="0" presId="urn:microsoft.com/office/officeart/2008/layout/LinedList"/>
    <dgm:cxn modelId="{1B3F3114-45A2-46F5-B819-B8B11F8AFDDA}" type="presParOf" srcId="{A651FC9C-4331-4C8E-A9D2-BF439DF00DD6}" destId="{DE909202-C830-4BFD-BE4E-642C1C395FC9}" srcOrd="5" destOrd="0" presId="urn:microsoft.com/office/officeart/2008/layout/LinedList"/>
    <dgm:cxn modelId="{0EAD9F41-5510-400A-BAF7-78EDC9D2E7AB}" type="presParOf" srcId="{DE909202-C830-4BFD-BE4E-642C1C395FC9}" destId="{5AC221F9-72AD-4DD3-91C8-A4789A5C212E}" srcOrd="0" destOrd="0" presId="urn:microsoft.com/office/officeart/2008/layout/LinedList"/>
    <dgm:cxn modelId="{A7D94E79-9E1C-469E-8CB3-E6031222DC58}" type="presParOf" srcId="{DE909202-C830-4BFD-BE4E-642C1C395FC9}" destId="{DE770ABE-939E-45BB-8677-86DCB2055696}" srcOrd="1" destOrd="0" presId="urn:microsoft.com/office/officeart/2008/layout/LinedList"/>
    <dgm:cxn modelId="{400FE8A5-2A89-4CFA-96ED-DF197BA91B61}" type="presParOf" srcId="{A651FC9C-4331-4C8E-A9D2-BF439DF00DD6}" destId="{051C93BF-328F-4CE1-A9CB-DD7634F0AB97}" srcOrd="6" destOrd="0" presId="urn:microsoft.com/office/officeart/2008/layout/LinedList"/>
    <dgm:cxn modelId="{F04C6FA7-F22C-4C99-A174-9A1880C7C996}" type="presParOf" srcId="{A651FC9C-4331-4C8E-A9D2-BF439DF00DD6}" destId="{0C283D4F-FC82-47D3-9483-B0A71BBC3597}" srcOrd="7" destOrd="0" presId="urn:microsoft.com/office/officeart/2008/layout/LinedList"/>
    <dgm:cxn modelId="{592B3B3F-3B3F-4B4C-9C32-2D4E316113E7}" type="presParOf" srcId="{0C283D4F-FC82-47D3-9483-B0A71BBC3597}" destId="{86FDE3D8-99DE-4FA8-B5B0-62B30A409130}" srcOrd="0" destOrd="0" presId="urn:microsoft.com/office/officeart/2008/layout/LinedList"/>
    <dgm:cxn modelId="{535B7402-470F-43B4-B6BC-D32D96CE57CF}" type="presParOf" srcId="{0C283D4F-FC82-47D3-9483-B0A71BBC3597}" destId="{1DB9C48F-A22C-4F9F-AD12-84D933BCF573}" srcOrd="1" destOrd="0" presId="urn:microsoft.com/office/officeart/2008/layout/LinedList"/>
    <dgm:cxn modelId="{27858D13-4BAD-4E68-AB62-A72A46E7E23A}" type="presParOf" srcId="{A651FC9C-4331-4C8E-A9D2-BF439DF00DD6}" destId="{BB01C881-3502-49CF-AB77-F1DA55FEABA9}" srcOrd="8" destOrd="0" presId="urn:microsoft.com/office/officeart/2008/layout/LinedList"/>
    <dgm:cxn modelId="{C81450F1-AA18-43BE-88D1-17DA37F7BB8C}" type="presParOf" srcId="{A651FC9C-4331-4C8E-A9D2-BF439DF00DD6}" destId="{EB40DF7C-F84B-425C-B2D6-0AAD470A713A}" srcOrd="9" destOrd="0" presId="urn:microsoft.com/office/officeart/2008/layout/LinedList"/>
    <dgm:cxn modelId="{83985A2F-BE1E-4C45-9266-5BFD24BC5E43}" type="presParOf" srcId="{EB40DF7C-F84B-425C-B2D6-0AAD470A713A}" destId="{CBD6D597-F0EC-493A-B80B-5D15D5B23877}" srcOrd="0" destOrd="0" presId="urn:microsoft.com/office/officeart/2008/layout/LinedList"/>
    <dgm:cxn modelId="{6107E09E-C965-4880-8B27-B590BF27E06E}" type="presParOf" srcId="{EB40DF7C-F84B-425C-B2D6-0AAD470A713A}" destId="{1379943F-47F9-4BA0-8187-DF5C12EAA0AB}" srcOrd="1" destOrd="0" presId="urn:microsoft.com/office/officeart/2008/layout/LinedList"/>
    <dgm:cxn modelId="{A46D09B2-1F13-437C-9242-56AA3EEE962D}" type="presParOf" srcId="{A651FC9C-4331-4C8E-A9D2-BF439DF00DD6}" destId="{762FBBAB-6392-4478-AFB5-47000EC4484A}" srcOrd="10" destOrd="0" presId="urn:microsoft.com/office/officeart/2008/layout/LinedList"/>
    <dgm:cxn modelId="{AC4FA199-FBB7-4E5A-B8CC-A15638974297}" type="presParOf" srcId="{A651FC9C-4331-4C8E-A9D2-BF439DF00DD6}" destId="{BE3BC870-1AC9-4623-A046-94F02E3C0C9B}" srcOrd="11" destOrd="0" presId="urn:microsoft.com/office/officeart/2008/layout/LinedList"/>
    <dgm:cxn modelId="{4A718000-C33D-43B0-870D-E009B51C824D}" type="presParOf" srcId="{BE3BC870-1AC9-4623-A046-94F02E3C0C9B}" destId="{1139A017-DE5D-4FC1-9863-0B2EC453EE1C}" srcOrd="0" destOrd="0" presId="urn:microsoft.com/office/officeart/2008/layout/LinedList"/>
    <dgm:cxn modelId="{308F9164-C2EC-44DE-9575-7FC07FBB35FD}" type="presParOf" srcId="{BE3BC870-1AC9-4623-A046-94F02E3C0C9B}" destId="{06FD36F3-E8B0-4DCC-B8FF-86CE11F51DA0}" srcOrd="1" destOrd="0" presId="urn:microsoft.com/office/officeart/2008/layout/LinedList"/>
    <dgm:cxn modelId="{1228FC7D-0200-458F-8027-C7A07AF54657}" type="presParOf" srcId="{A651FC9C-4331-4C8E-A9D2-BF439DF00DD6}" destId="{F936E424-8D86-4B96-8F60-3B90FEF9C74B}" srcOrd="12" destOrd="0" presId="urn:microsoft.com/office/officeart/2008/layout/LinedList"/>
    <dgm:cxn modelId="{B7DF3D4C-EC0D-491D-A859-636E0B84465E}" type="presParOf" srcId="{A651FC9C-4331-4C8E-A9D2-BF439DF00DD6}" destId="{016BF10C-4672-40A0-9D72-6A321CAAF65A}" srcOrd="13" destOrd="0" presId="urn:microsoft.com/office/officeart/2008/layout/LinedList"/>
    <dgm:cxn modelId="{ECF2A85B-02F7-4C7A-874E-D759BFD8E2EC}" type="presParOf" srcId="{016BF10C-4672-40A0-9D72-6A321CAAF65A}" destId="{77011FB7-3793-4912-A6BA-D594229E6590}" srcOrd="0" destOrd="0" presId="urn:microsoft.com/office/officeart/2008/layout/LinedList"/>
    <dgm:cxn modelId="{0648A55F-118B-4665-B116-7E8CFF23C0EB}" type="presParOf" srcId="{016BF10C-4672-40A0-9D72-6A321CAAF65A}" destId="{7DD50D53-04FA-4101-8CF8-BC01CE8C8ED6}" srcOrd="1" destOrd="0" presId="urn:microsoft.com/office/officeart/2008/layout/LinedList"/>
    <dgm:cxn modelId="{34D6AD96-B3EC-43E2-B653-66C8F562DA88}" type="presParOf" srcId="{A651FC9C-4331-4C8E-A9D2-BF439DF00DD6}" destId="{2ACCF5CD-EF5D-4E8C-BC75-C10EA30204FE}" srcOrd="14" destOrd="0" presId="urn:microsoft.com/office/officeart/2008/layout/LinedList"/>
    <dgm:cxn modelId="{8DC7801E-3B2B-44DF-BB57-54195D652D12}" type="presParOf" srcId="{A651FC9C-4331-4C8E-A9D2-BF439DF00DD6}" destId="{21F0387A-45F9-406A-87F4-7A9886945701}" srcOrd="15" destOrd="0" presId="urn:microsoft.com/office/officeart/2008/layout/LinedList"/>
    <dgm:cxn modelId="{2B3FC628-3A5E-4523-A076-39C9BFFCEF90}" type="presParOf" srcId="{21F0387A-45F9-406A-87F4-7A9886945701}" destId="{1AA12434-EAE5-44A9-8E47-A6A5B5695F4D}" srcOrd="0" destOrd="0" presId="urn:microsoft.com/office/officeart/2008/layout/LinedList"/>
    <dgm:cxn modelId="{C5FDCCF6-2071-43D0-979D-432ABA0F902E}" type="presParOf" srcId="{21F0387A-45F9-406A-87F4-7A9886945701}" destId="{29D52817-CF48-47DB-8718-4A1D058022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0D985-622E-43A2-A7E9-26858CA5FFA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4A3FD1-7F53-40DA-ABC4-3D78F2DD2868}">
      <dgm:prSet/>
      <dgm:spPr/>
      <dgm:t>
        <a:bodyPr/>
        <a:lstStyle/>
        <a:p>
          <a:r>
            <a:rPr lang="pl-PL"/>
            <a:t>Tylko jeżeli z wywiadu wynika potrzeba ich wykonania</a:t>
          </a:r>
          <a:endParaRPr lang="en-US"/>
        </a:p>
      </dgm:t>
    </dgm:pt>
    <dgm:pt modelId="{5D334413-3C8B-40C5-B9D3-E7DDBE0F8469}" type="parTrans" cxnId="{ACF8AA58-FFB1-4F0D-9859-B245BB217BF6}">
      <dgm:prSet/>
      <dgm:spPr/>
      <dgm:t>
        <a:bodyPr/>
        <a:lstStyle/>
        <a:p>
          <a:endParaRPr lang="en-US"/>
        </a:p>
      </dgm:t>
    </dgm:pt>
    <dgm:pt modelId="{6A342ED2-704E-4AEA-B637-E3C9BFD0223A}" type="sibTrans" cxnId="{ACF8AA58-FFB1-4F0D-9859-B245BB217BF6}">
      <dgm:prSet/>
      <dgm:spPr/>
      <dgm:t>
        <a:bodyPr/>
        <a:lstStyle/>
        <a:p>
          <a:endParaRPr lang="en-US"/>
        </a:p>
      </dgm:t>
    </dgm:pt>
    <dgm:pt modelId="{B21240FF-205F-4BC7-9723-C935C0E758B3}">
      <dgm:prSet/>
      <dgm:spPr/>
      <dgm:t>
        <a:bodyPr/>
        <a:lstStyle/>
        <a:p>
          <a:r>
            <a:rPr lang="pl-PL"/>
            <a:t>Zakaz wykonywania u dzieci w I i II stp. ASA</a:t>
          </a:r>
          <a:endParaRPr lang="en-US"/>
        </a:p>
      </dgm:t>
    </dgm:pt>
    <dgm:pt modelId="{D897DA1A-3E05-48FB-B2FE-C86626D40144}" type="parTrans" cxnId="{94FC65D8-3C93-49A1-9399-45CF66DC3E6E}">
      <dgm:prSet/>
      <dgm:spPr/>
      <dgm:t>
        <a:bodyPr/>
        <a:lstStyle/>
        <a:p>
          <a:endParaRPr lang="en-US"/>
        </a:p>
      </dgm:t>
    </dgm:pt>
    <dgm:pt modelId="{1317DD31-BADF-47BF-BD0E-EA2260EE61D7}" type="sibTrans" cxnId="{94FC65D8-3C93-49A1-9399-45CF66DC3E6E}">
      <dgm:prSet/>
      <dgm:spPr/>
      <dgm:t>
        <a:bodyPr/>
        <a:lstStyle/>
        <a:p>
          <a:endParaRPr lang="en-US"/>
        </a:p>
      </dgm:t>
    </dgm:pt>
    <dgm:pt modelId="{030E8D2A-7D16-46EA-BDEB-D8931645E196}">
      <dgm:prSet/>
      <dgm:spPr/>
      <dgm:t>
        <a:bodyPr/>
        <a:lstStyle/>
        <a:p>
          <a:r>
            <a:rPr lang="pl-PL" dirty="0"/>
            <a:t>Podstawą kwalifikacji do znieczulenia jest wywiad i badanie pacjenta!</a:t>
          </a:r>
          <a:endParaRPr lang="en-US" dirty="0"/>
        </a:p>
      </dgm:t>
    </dgm:pt>
    <dgm:pt modelId="{F10FDBD4-5B68-4109-9D69-6BE727C8073E}" type="parTrans" cxnId="{72282CD4-104B-47A1-A596-F38C8DAC9E19}">
      <dgm:prSet/>
      <dgm:spPr/>
      <dgm:t>
        <a:bodyPr/>
        <a:lstStyle/>
        <a:p>
          <a:endParaRPr lang="en-US"/>
        </a:p>
      </dgm:t>
    </dgm:pt>
    <dgm:pt modelId="{0459820B-4A62-4E8F-A18D-CE32BD6B2C03}" type="sibTrans" cxnId="{72282CD4-104B-47A1-A596-F38C8DAC9E19}">
      <dgm:prSet/>
      <dgm:spPr/>
      <dgm:t>
        <a:bodyPr/>
        <a:lstStyle/>
        <a:p>
          <a:endParaRPr lang="en-US"/>
        </a:p>
      </dgm:t>
    </dgm:pt>
    <dgm:pt modelId="{E1065CBC-FFAC-455C-88C6-CF3B936697EC}" type="pres">
      <dgm:prSet presAssocID="{EDF0D985-622E-43A2-A7E9-26858CA5FFAE}" presName="linear" presStyleCnt="0">
        <dgm:presLayoutVars>
          <dgm:animLvl val="lvl"/>
          <dgm:resizeHandles val="exact"/>
        </dgm:presLayoutVars>
      </dgm:prSet>
      <dgm:spPr/>
    </dgm:pt>
    <dgm:pt modelId="{B51F02B8-DA1D-4CD4-B633-E9233AFB74C0}" type="pres">
      <dgm:prSet presAssocID="{FC4A3FD1-7F53-40DA-ABC4-3D78F2DD2868}" presName="parentText" presStyleLbl="node1" presStyleIdx="0" presStyleCnt="3">
        <dgm:presLayoutVars>
          <dgm:chMax val="0"/>
          <dgm:bulletEnabled val="1"/>
        </dgm:presLayoutVars>
      </dgm:prSet>
      <dgm:spPr/>
    </dgm:pt>
    <dgm:pt modelId="{F0DD3190-CD16-4702-BB33-D5E5E882AE98}" type="pres">
      <dgm:prSet presAssocID="{6A342ED2-704E-4AEA-B637-E3C9BFD0223A}" presName="spacer" presStyleCnt="0"/>
      <dgm:spPr/>
    </dgm:pt>
    <dgm:pt modelId="{E3C62FF9-990E-4BBE-99DA-4BDF10CDF980}" type="pres">
      <dgm:prSet presAssocID="{B21240FF-205F-4BC7-9723-C935C0E758B3}" presName="parentText" presStyleLbl="node1" presStyleIdx="1" presStyleCnt="3">
        <dgm:presLayoutVars>
          <dgm:chMax val="0"/>
          <dgm:bulletEnabled val="1"/>
        </dgm:presLayoutVars>
      </dgm:prSet>
      <dgm:spPr/>
    </dgm:pt>
    <dgm:pt modelId="{38E8EB7A-0230-4083-ACC7-3C0D0CF4F5CA}" type="pres">
      <dgm:prSet presAssocID="{1317DD31-BADF-47BF-BD0E-EA2260EE61D7}" presName="spacer" presStyleCnt="0"/>
      <dgm:spPr/>
    </dgm:pt>
    <dgm:pt modelId="{AFFF3468-E7FC-4710-8438-B563509BDC2C}" type="pres">
      <dgm:prSet presAssocID="{030E8D2A-7D16-46EA-BDEB-D8931645E196}" presName="parentText" presStyleLbl="node1" presStyleIdx="2" presStyleCnt="3">
        <dgm:presLayoutVars>
          <dgm:chMax val="0"/>
          <dgm:bulletEnabled val="1"/>
        </dgm:presLayoutVars>
      </dgm:prSet>
      <dgm:spPr/>
    </dgm:pt>
  </dgm:ptLst>
  <dgm:cxnLst>
    <dgm:cxn modelId="{ACF8AA58-FFB1-4F0D-9859-B245BB217BF6}" srcId="{EDF0D985-622E-43A2-A7E9-26858CA5FFAE}" destId="{FC4A3FD1-7F53-40DA-ABC4-3D78F2DD2868}" srcOrd="0" destOrd="0" parTransId="{5D334413-3C8B-40C5-B9D3-E7DDBE0F8469}" sibTransId="{6A342ED2-704E-4AEA-B637-E3C9BFD0223A}"/>
    <dgm:cxn modelId="{6E07DE7D-1ADE-4946-BAAD-DAE7D6471E57}" type="presOf" srcId="{FC4A3FD1-7F53-40DA-ABC4-3D78F2DD2868}" destId="{B51F02B8-DA1D-4CD4-B633-E9233AFB74C0}" srcOrd="0" destOrd="0" presId="urn:microsoft.com/office/officeart/2005/8/layout/vList2"/>
    <dgm:cxn modelId="{1B3B3BA5-B3CD-4D81-A49F-44C65F100F52}" type="presOf" srcId="{EDF0D985-622E-43A2-A7E9-26858CA5FFAE}" destId="{E1065CBC-FFAC-455C-88C6-CF3B936697EC}" srcOrd="0" destOrd="0" presId="urn:microsoft.com/office/officeart/2005/8/layout/vList2"/>
    <dgm:cxn modelId="{72282CD4-104B-47A1-A596-F38C8DAC9E19}" srcId="{EDF0D985-622E-43A2-A7E9-26858CA5FFAE}" destId="{030E8D2A-7D16-46EA-BDEB-D8931645E196}" srcOrd="2" destOrd="0" parTransId="{F10FDBD4-5B68-4109-9D69-6BE727C8073E}" sibTransId="{0459820B-4A62-4E8F-A18D-CE32BD6B2C03}"/>
    <dgm:cxn modelId="{94FC65D8-3C93-49A1-9399-45CF66DC3E6E}" srcId="{EDF0D985-622E-43A2-A7E9-26858CA5FFAE}" destId="{B21240FF-205F-4BC7-9723-C935C0E758B3}" srcOrd="1" destOrd="0" parTransId="{D897DA1A-3E05-48FB-B2FE-C86626D40144}" sibTransId="{1317DD31-BADF-47BF-BD0E-EA2260EE61D7}"/>
    <dgm:cxn modelId="{E648BBDB-C414-492F-B581-8248EBD54FB5}" type="presOf" srcId="{B21240FF-205F-4BC7-9723-C935C0E758B3}" destId="{E3C62FF9-990E-4BBE-99DA-4BDF10CDF980}" srcOrd="0" destOrd="0" presId="urn:microsoft.com/office/officeart/2005/8/layout/vList2"/>
    <dgm:cxn modelId="{32FA1EE0-180C-4F01-91C9-4D1932A3C4DF}" type="presOf" srcId="{030E8D2A-7D16-46EA-BDEB-D8931645E196}" destId="{AFFF3468-E7FC-4710-8438-B563509BDC2C}" srcOrd="0" destOrd="0" presId="urn:microsoft.com/office/officeart/2005/8/layout/vList2"/>
    <dgm:cxn modelId="{DB5C55C0-08AF-48A1-A95C-65031FC2683D}" type="presParOf" srcId="{E1065CBC-FFAC-455C-88C6-CF3B936697EC}" destId="{B51F02B8-DA1D-4CD4-B633-E9233AFB74C0}" srcOrd="0" destOrd="0" presId="urn:microsoft.com/office/officeart/2005/8/layout/vList2"/>
    <dgm:cxn modelId="{DA74BB43-8904-494E-9A20-C18E9FF6D5FB}" type="presParOf" srcId="{E1065CBC-FFAC-455C-88C6-CF3B936697EC}" destId="{F0DD3190-CD16-4702-BB33-D5E5E882AE98}" srcOrd="1" destOrd="0" presId="urn:microsoft.com/office/officeart/2005/8/layout/vList2"/>
    <dgm:cxn modelId="{B7888269-60B5-4D6C-B323-76D2ACE7D0BC}" type="presParOf" srcId="{E1065CBC-FFAC-455C-88C6-CF3B936697EC}" destId="{E3C62FF9-990E-4BBE-99DA-4BDF10CDF980}" srcOrd="2" destOrd="0" presId="urn:microsoft.com/office/officeart/2005/8/layout/vList2"/>
    <dgm:cxn modelId="{0E2794C3-3414-4EFB-B10F-E6D4E8E48154}" type="presParOf" srcId="{E1065CBC-FFAC-455C-88C6-CF3B936697EC}" destId="{38E8EB7A-0230-4083-ACC7-3C0D0CF4F5CA}" srcOrd="3" destOrd="0" presId="urn:microsoft.com/office/officeart/2005/8/layout/vList2"/>
    <dgm:cxn modelId="{4D47B13E-B91C-4D31-8FB3-E5EAB34D013E}" type="presParOf" srcId="{E1065CBC-FFAC-455C-88C6-CF3B936697EC}" destId="{AFFF3468-E7FC-4710-8438-B563509BDC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92475-B2FF-40D7-86C2-F60D072B2A3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8FC0ABF-8141-4E54-A60C-71DFACB74422}">
      <dgm:prSet/>
      <dgm:spPr/>
      <dgm:t>
        <a:bodyPr/>
        <a:lstStyle/>
        <a:p>
          <a:r>
            <a:rPr lang="pl-PL"/>
            <a:t>Pacjent pozostaje w domu pod opieką osoby dorosłej przynajmniej 6 godzin. Przy długich zabiegach powyżej 3 godzin nawet dłużej!</a:t>
          </a:r>
          <a:endParaRPr lang="en-US"/>
        </a:p>
      </dgm:t>
    </dgm:pt>
    <dgm:pt modelId="{9A999DCA-E4B1-42D9-BC59-9F8312F49F89}" type="parTrans" cxnId="{7E21F35D-2F33-479D-B23E-03969E02834F}">
      <dgm:prSet/>
      <dgm:spPr/>
      <dgm:t>
        <a:bodyPr/>
        <a:lstStyle/>
        <a:p>
          <a:endParaRPr lang="en-US"/>
        </a:p>
      </dgm:t>
    </dgm:pt>
    <dgm:pt modelId="{73F84987-9E68-4D96-B3CC-8A3D7228DF77}" type="sibTrans" cxnId="{7E21F35D-2F33-479D-B23E-03969E02834F}">
      <dgm:prSet/>
      <dgm:spPr/>
      <dgm:t>
        <a:bodyPr/>
        <a:lstStyle/>
        <a:p>
          <a:endParaRPr lang="en-US"/>
        </a:p>
      </dgm:t>
    </dgm:pt>
    <dgm:pt modelId="{EF7BF79A-CE78-4114-B285-E90C676A1552}">
      <dgm:prSet/>
      <dgm:spPr/>
      <dgm:t>
        <a:bodyPr/>
        <a:lstStyle/>
        <a:p>
          <a:r>
            <a:rPr lang="pl-PL" dirty="0"/>
            <a:t>Pije chłodną wodę przez pierwsze 2 godziny, ale niewiele przed i w czasie transportu – możliwe wymioty</a:t>
          </a:r>
          <a:endParaRPr lang="en-US" dirty="0"/>
        </a:p>
      </dgm:t>
    </dgm:pt>
    <dgm:pt modelId="{E639E6D6-BF48-4C04-B843-26CD984CC493}" type="parTrans" cxnId="{5A03528F-9FEB-4839-A567-4FD19A678940}">
      <dgm:prSet/>
      <dgm:spPr/>
      <dgm:t>
        <a:bodyPr/>
        <a:lstStyle/>
        <a:p>
          <a:endParaRPr lang="en-US"/>
        </a:p>
      </dgm:t>
    </dgm:pt>
    <dgm:pt modelId="{4FF5A7D2-4B6B-4180-A698-C640F7AAD633}" type="sibTrans" cxnId="{5A03528F-9FEB-4839-A567-4FD19A678940}">
      <dgm:prSet/>
      <dgm:spPr/>
      <dgm:t>
        <a:bodyPr/>
        <a:lstStyle/>
        <a:p>
          <a:endParaRPr lang="en-US"/>
        </a:p>
      </dgm:t>
    </dgm:pt>
    <dgm:pt modelId="{46C74199-026F-43F0-ABB7-DC0403E35A4B}">
      <dgm:prSet/>
      <dgm:spPr/>
      <dgm:t>
        <a:bodyPr/>
        <a:lstStyle/>
        <a:p>
          <a:r>
            <a:rPr lang="pl-PL" dirty="0"/>
            <a:t>Może jeść stałe pokarmy nie wcześniej niż po 2 godzinach od zakończenia zabiegu (powrót perystaltyki i względy stomatologiczne). Przy ekstrakcjach płyny i pokarmy tylko chłodne lub zimne!</a:t>
          </a:r>
          <a:endParaRPr lang="en-US" dirty="0"/>
        </a:p>
      </dgm:t>
    </dgm:pt>
    <dgm:pt modelId="{F9AF0DA5-AFA7-4B9A-8AC2-871D7FB97791}" type="parTrans" cxnId="{5896FE86-4056-4353-9C16-E2833488D868}">
      <dgm:prSet/>
      <dgm:spPr/>
      <dgm:t>
        <a:bodyPr/>
        <a:lstStyle/>
        <a:p>
          <a:endParaRPr lang="en-US"/>
        </a:p>
      </dgm:t>
    </dgm:pt>
    <dgm:pt modelId="{B0F077AB-5063-4098-B1BF-A871E5E31F90}" type="sibTrans" cxnId="{5896FE86-4056-4353-9C16-E2833488D868}">
      <dgm:prSet/>
      <dgm:spPr/>
      <dgm:t>
        <a:bodyPr/>
        <a:lstStyle/>
        <a:p>
          <a:endParaRPr lang="en-US"/>
        </a:p>
      </dgm:t>
    </dgm:pt>
    <dgm:pt modelId="{6F9D5357-3056-4408-8FE1-D8F1483D2363}">
      <dgm:prSet/>
      <dgm:spPr/>
      <dgm:t>
        <a:bodyPr/>
        <a:lstStyle/>
        <a:p>
          <a:r>
            <a:rPr lang="pl-PL" dirty="0"/>
            <a:t>Wymaga nadzoru i pomocy zwłaszcza w pierwszych dwóch godzinach, a i później zależności od stanu, czasem nawet do kolejnego dnia nie przemieszcza się bez opieki, nie prowadzi pojazdów, nie wspina się na wysokość, nie obsługuje niebezpiecznych narzędzi, unika zakupów i dokonywania czynności prawnych.</a:t>
          </a:r>
          <a:endParaRPr lang="en-US" dirty="0"/>
        </a:p>
      </dgm:t>
    </dgm:pt>
    <dgm:pt modelId="{D1E1DF84-610B-40B8-A5D6-B1E38072BF80}" type="parTrans" cxnId="{BCA750D6-CE57-4DF2-8261-07981870223A}">
      <dgm:prSet/>
      <dgm:spPr/>
      <dgm:t>
        <a:bodyPr/>
        <a:lstStyle/>
        <a:p>
          <a:endParaRPr lang="en-US"/>
        </a:p>
      </dgm:t>
    </dgm:pt>
    <dgm:pt modelId="{9715F115-20DE-4D5F-99BE-098D1E579599}" type="sibTrans" cxnId="{BCA750D6-CE57-4DF2-8261-07981870223A}">
      <dgm:prSet/>
      <dgm:spPr/>
      <dgm:t>
        <a:bodyPr/>
        <a:lstStyle/>
        <a:p>
          <a:endParaRPr lang="en-US"/>
        </a:p>
      </dgm:t>
    </dgm:pt>
    <dgm:pt modelId="{4503080E-571B-4766-A9B2-14D068BD5E98}">
      <dgm:prSet/>
      <dgm:spPr/>
      <dgm:t>
        <a:bodyPr/>
        <a:lstStyle/>
        <a:p>
          <a:r>
            <a:rPr lang="pl-PL" dirty="0"/>
            <a:t>Gdy jest potrzeba, stosuje leki przeciwbólowe (NLPZ + Paracetamol i ew. metamizol),</a:t>
          </a:r>
          <a:endParaRPr lang="en-US" dirty="0"/>
        </a:p>
      </dgm:t>
    </dgm:pt>
    <dgm:pt modelId="{042EF3CD-CE4E-4A10-B779-0A01A88713C9}" type="parTrans" cxnId="{120EA96D-12FF-4824-8ACD-C7C3E0DDDE9D}">
      <dgm:prSet/>
      <dgm:spPr/>
      <dgm:t>
        <a:bodyPr/>
        <a:lstStyle/>
        <a:p>
          <a:endParaRPr lang="en-US"/>
        </a:p>
      </dgm:t>
    </dgm:pt>
    <dgm:pt modelId="{3F81BBC0-2C39-4068-A254-5E9610ED6C9B}" type="sibTrans" cxnId="{120EA96D-12FF-4824-8ACD-C7C3E0DDDE9D}">
      <dgm:prSet/>
      <dgm:spPr/>
      <dgm:t>
        <a:bodyPr/>
        <a:lstStyle/>
        <a:p>
          <a:endParaRPr lang="en-US"/>
        </a:p>
      </dgm:t>
    </dgm:pt>
    <dgm:pt modelId="{E392A627-A2AE-44C9-9E7A-6DDFE1F0B156}">
      <dgm:prSet/>
      <dgm:spPr/>
      <dgm:t>
        <a:bodyPr/>
        <a:lstStyle/>
        <a:p>
          <a:r>
            <a:rPr lang="pl-PL"/>
            <a:t>Przy niepokojących objawach (krwawienie, infekcja, reakcja alergiczna, objawy astmatyczne, nasilenie istniejących chorób) kontakt z lekarzem lub SOR.</a:t>
          </a:r>
          <a:endParaRPr lang="en-US"/>
        </a:p>
      </dgm:t>
    </dgm:pt>
    <dgm:pt modelId="{E321846F-9890-4DB0-ABD2-A7CCEF103BD4}" type="parTrans" cxnId="{BD953838-FFC4-4BC4-B753-8EF8256ABA68}">
      <dgm:prSet/>
      <dgm:spPr/>
      <dgm:t>
        <a:bodyPr/>
        <a:lstStyle/>
        <a:p>
          <a:endParaRPr lang="en-US"/>
        </a:p>
      </dgm:t>
    </dgm:pt>
    <dgm:pt modelId="{C3AD4FA0-F975-4935-840B-96A16DF366D2}" type="sibTrans" cxnId="{BD953838-FFC4-4BC4-B753-8EF8256ABA68}">
      <dgm:prSet/>
      <dgm:spPr/>
      <dgm:t>
        <a:bodyPr/>
        <a:lstStyle/>
        <a:p>
          <a:endParaRPr lang="en-US"/>
        </a:p>
      </dgm:t>
    </dgm:pt>
    <dgm:pt modelId="{EA29CAC4-125F-4BFE-96FB-C3F863B16119}" type="pres">
      <dgm:prSet presAssocID="{D9892475-B2FF-40D7-86C2-F60D072B2A32}" presName="diagram" presStyleCnt="0">
        <dgm:presLayoutVars>
          <dgm:dir/>
          <dgm:resizeHandles val="exact"/>
        </dgm:presLayoutVars>
      </dgm:prSet>
      <dgm:spPr/>
    </dgm:pt>
    <dgm:pt modelId="{64D3B23A-154C-43AC-BDAB-ECE9E579BD01}" type="pres">
      <dgm:prSet presAssocID="{78FC0ABF-8141-4E54-A60C-71DFACB74422}" presName="node" presStyleLbl="node1" presStyleIdx="0" presStyleCnt="6">
        <dgm:presLayoutVars>
          <dgm:bulletEnabled val="1"/>
        </dgm:presLayoutVars>
      </dgm:prSet>
      <dgm:spPr/>
    </dgm:pt>
    <dgm:pt modelId="{2225AC34-AC96-4133-965F-02A46E6EA57E}" type="pres">
      <dgm:prSet presAssocID="{73F84987-9E68-4D96-B3CC-8A3D7228DF77}" presName="sibTrans" presStyleCnt="0"/>
      <dgm:spPr/>
    </dgm:pt>
    <dgm:pt modelId="{2DE682DF-01E1-4D7F-9457-7770161F5681}" type="pres">
      <dgm:prSet presAssocID="{EF7BF79A-CE78-4114-B285-E90C676A1552}" presName="node" presStyleLbl="node1" presStyleIdx="1" presStyleCnt="6">
        <dgm:presLayoutVars>
          <dgm:bulletEnabled val="1"/>
        </dgm:presLayoutVars>
      </dgm:prSet>
      <dgm:spPr/>
    </dgm:pt>
    <dgm:pt modelId="{59DC152C-4514-43B9-9E2D-58BAD410E6B5}" type="pres">
      <dgm:prSet presAssocID="{4FF5A7D2-4B6B-4180-A698-C640F7AAD633}" presName="sibTrans" presStyleCnt="0"/>
      <dgm:spPr/>
    </dgm:pt>
    <dgm:pt modelId="{21A919E6-876F-46B5-89B2-B56B7D8D42A2}" type="pres">
      <dgm:prSet presAssocID="{46C74199-026F-43F0-ABB7-DC0403E35A4B}" presName="node" presStyleLbl="node1" presStyleIdx="2" presStyleCnt="6">
        <dgm:presLayoutVars>
          <dgm:bulletEnabled val="1"/>
        </dgm:presLayoutVars>
      </dgm:prSet>
      <dgm:spPr/>
    </dgm:pt>
    <dgm:pt modelId="{3B1C8067-A3E5-476D-B662-934DC71EFA0B}" type="pres">
      <dgm:prSet presAssocID="{B0F077AB-5063-4098-B1BF-A871E5E31F90}" presName="sibTrans" presStyleCnt="0"/>
      <dgm:spPr/>
    </dgm:pt>
    <dgm:pt modelId="{25ED1E96-3573-4285-AD5D-F193A981324C}" type="pres">
      <dgm:prSet presAssocID="{6F9D5357-3056-4408-8FE1-D8F1483D2363}" presName="node" presStyleLbl="node1" presStyleIdx="3" presStyleCnt="6">
        <dgm:presLayoutVars>
          <dgm:bulletEnabled val="1"/>
        </dgm:presLayoutVars>
      </dgm:prSet>
      <dgm:spPr/>
    </dgm:pt>
    <dgm:pt modelId="{5BB5EB5D-FD17-46AE-A769-9AD97A2CDF57}" type="pres">
      <dgm:prSet presAssocID="{9715F115-20DE-4D5F-99BE-098D1E579599}" presName="sibTrans" presStyleCnt="0"/>
      <dgm:spPr/>
    </dgm:pt>
    <dgm:pt modelId="{2CC38298-60F4-4038-A316-DAEEB73AB911}" type="pres">
      <dgm:prSet presAssocID="{4503080E-571B-4766-A9B2-14D068BD5E98}" presName="node" presStyleLbl="node1" presStyleIdx="4" presStyleCnt="6">
        <dgm:presLayoutVars>
          <dgm:bulletEnabled val="1"/>
        </dgm:presLayoutVars>
      </dgm:prSet>
      <dgm:spPr/>
    </dgm:pt>
    <dgm:pt modelId="{D909E33F-231B-4E56-B5FA-D5BFA0540D42}" type="pres">
      <dgm:prSet presAssocID="{3F81BBC0-2C39-4068-A254-5E9610ED6C9B}" presName="sibTrans" presStyleCnt="0"/>
      <dgm:spPr/>
    </dgm:pt>
    <dgm:pt modelId="{6BFFAF16-1995-4454-9B84-7A8014CC7E8B}" type="pres">
      <dgm:prSet presAssocID="{E392A627-A2AE-44C9-9E7A-6DDFE1F0B156}" presName="node" presStyleLbl="node1" presStyleIdx="5" presStyleCnt="6">
        <dgm:presLayoutVars>
          <dgm:bulletEnabled val="1"/>
        </dgm:presLayoutVars>
      </dgm:prSet>
      <dgm:spPr/>
    </dgm:pt>
  </dgm:ptLst>
  <dgm:cxnLst>
    <dgm:cxn modelId="{D5542213-82C2-4470-B3B7-23788FF2398C}" type="presOf" srcId="{D9892475-B2FF-40D7-86C2-F60D072B2A32}" destId="{EA29CAC4-125F-4BFE-96FB-C3F863B16119}" srcOrd="0" destOrd="0" presId="urn:microsoft.com/office/officeart/2005/8/layout/default"/>
    <dgm:cxn modelId="{BD953838-FFC4-4BC4-B753-8EF8256ABA68}" srcId="{D9892475-B2FF-40D7-86C2-F60D072B2A32}" destId="{E392A627-A2AE-44C9-9E7A-6DDFE1F0B156}" srcOrd="5" destOrd="0" parTransId="{E321846F-9890-4DB0-ABD2-A7CCEF103BD4}" sibTransId="{C3AD4FA0-F975-4935-840B-96A16DF366D2}"/>
    <dgm:cxn modelId="{7E21F35D-2F33-479D-B23E-03969E02834F}" srcId="{D9892475-B2FF-40D7-86C2-F60D072B2A32}" destId="{78FC0ABF-8141-4E54-A60C-71DFACB74422}" srcOrd="0" destOrd="0" parTransId="{9A999DCA-E4B1-42D9-BC59-9F8312F49F89}" sibTransId="{73F84987-9E68-4D96-B3CC-8A3D7228DF77}"/>
    <dgm:cxn modelId="{120EA96D-12FF-4824-8ACD-C7C3E0DDDE9D}" srcId="{D9892475-B2FF-40D7-86C2-F60D072B2A32}" destId="{4503080E-571B-4766-A9B2-14D068BD5E98}" srcOrd="4" destOrd="0" parTransId="{042EF3CD-CE4E-4A10-B779-0A01A88713C9}" sibTransId="{3F81BBC0-2C39-4068-A254-5E9610ED6C9B}"/>
    <dgm:cxn modelId="{923C1772-7745-4FF1-B39B-875898751D88}" type="presOf" srcId="{EF7BF79A-CE78-4114-B285-E90C676A1552}" destId="{2DE682DF-01E1-4D7F-9457-7770161F5681}" srcOrd="0" destOrd="0" presId="urn:microsoft.com/office/officeart/2005/8/layout/default"/>
    <dgm:cxn modelId="{5896FE86-4056-4353-9C16-E2833488D868}" srcId="{D9892475-B2FF-40D7-86C2-F60D072B2A32}" destId="{46C74199-026F-43F0-ABB7-DC0403E35A4B}" srcOrd="2" destOrd="0" parTransId="{F9AF0DA5-AFA7-4B9A-8AC2-871D7FB97791}" sibTransId="{B0F077AB-5063-4098-B1BF-A871E5E31F90}"/>
    <dgm:cxn modelId="{5A03528F-9FEB-4839-A567-4FD19A678940}" srcId="{D9892475-B2FF-40D7-86C2-F60D072B2A32}" destId="{EF7BF79A-CE78-4114-B285-E90C676A1552}" srcOrd="1" destOrd="0" parTransId="{E639E6D6-BF48-4C04-B843-26CD984CC493}" sibTransId="{4FF5A7D2-4B6B-4180-A698-C640F7AAD633}"/>
    <dgm:cxn modelId="{097CA19E-4D00-43C4-8F89-807151326944}" type="presOf" srcId="{78FC0ABF-8141-4E54-A60C-71DFACB74422}" destId="{64D3B23A-154C-43AC-BDAB-ECE9E579BD01}" srcOrd="0" destOrd="0" presId="urn:microsoft.com/office/officeart/2005/8/layout/default"/>
    <dgm:cxn modelId="{6201B19F-CB7F-4005-A94C-16D6B6ABBC55}" type="presOf" srcId="{6F9D5357-3056-4408-8FE1-D8F1483D2363}" destId="{25ED1E96-3573-4285-AD5D-F193A981324C}" srcOrd="0" destOrd="0" presId="urn:microsoft.com/office/officeart/2005/8/layout/default"/>
    <dgm:cxn modelId="{BD657CA9-870D-4398-BCC2-4B2C96775AF3}" type="presOf" srcId="{46C74199-026F-43F0-ABB7-DC0403E35A4B}" destId="{21A919E6-876F-46B5-89B2-B56B7D8D42A2}" srcOrd="0" destOrd="0" presId="urn:microsoft.com/office/officeart/2005/8/layout/default"/>
    <dgm:cxn modelId="{C8BF5AC4-F6C2-4C33-8AD0-D611DD947621}" type="presOf" srcId="{4503080E-571B-4766-A9B2-14D068BD5E98}" destId="{2CC38298-60F4-4038-A316-DAEEB73AB911}" srcOrd="0" destOrd="0" presId="urn:microsoft.com/office/officeart/2005/8/layout/default"/>
    <dgm:cxn modelId="{BCA750D6-CE57-4DF2-8261-07981870223A}" srcId="{D9892475-B2FF-40D7-86C2-F60D072B2A32}" destId="{6F9D5357-3056-4408-8FE1-D8F1483D2363}" srcOrd="3" destOrd="0" parTransId="{D1E1DF84-610B-40B8-A5D6-B1E38072BF80}" sibTransId="{9715F115-20DE-4D5F-99BE-098D1E579599}"/>
    <dgm:cxn modelId="{587F57EF-D8C8-4203-9B0B-3E5B26432754}" type="presOf" srcId="{E392A627-A2AE-44C9-9E7A-6DDFE1F0B156}" destId="{6BFFAF16-1995-4454-9B84-7A8014CC7E8B}" srcOrd="0" destOrd="0" presId="urn:microsoft.com/office/officeart/2005/8/layout/default"/>
    <dgm:cxn modelId="{035E3065-73E3-445B-A7A3-3689E54D65ED}" type="presParOf" srcId="{EA29CAC4-125F-4BFE-96FB-C3F863B16119}" destId="{64D3B23A-154C-43AC-BDAB-ECE9E579BD01}" srcOrd="0" destOrd="0" presId="urn:microsoft.com/office/officeart/2005/8/layout/default"/>
    <dgm:cxn modelId="{540A0939-D615-4BB2-B916-F6E88051597B}" type="presParOf" srcId="{EA29CAC4-125F-4BFE-96FB-C3F863B16119}" destId="{2225AC34-AC96-4133-965F-02A46E6EA57E}" srcOrd="1" destOrd="0" presId="urn:microsoft.com/office/officeart/2005/8/layout/default"/>
    <dgm:cxn modelId="{F6227101-FD38-45E5-AFC2-FA3331CF3690}" type="presParOf" srcId="{EA29CAC4-125F-4BFE-96FB-C3F863B16119}" destId="{2DE682DF-01E1-4D7F-9457-7770161F5681}" srcOrd="2" destOrd="0" presId="urn:microsoft.com/office/officeart/2005/8/layout/default"/>
    <dgm:cxn modelId="{E3D70A35-4961-4399-8073-AD21EC00D5EB}" type="presParOf" srcId="{EA29CAC4-125F-4BFE-96FB-C3F863B16119}" destId="{59DC152C-4514-43B9-9E2D-58BAD410E6B5}" srcOrd="3" destOrd="0" presId="urn:microsoft.com/office/officeart/2005/8/layout/default"/>
    <dgm:cxn modelId="{8580E0D3-8DE9-42AF-9E04-A2CB2BA52ECE}" type="presParOf" srcId="{EA29CAC4-125F-4BFE-96FB-C3F863B16119}" destId="{21A919E6-876F-46B5-89B2-B56B7D8D42A2}" srcOrd="4" destOrd="0" presId="urn:microsoft.com/office/officeart/2005/8/layout/default"/>
    <dgm:cxn modelId="{0F9D55D5-8695-4B24-8849-8A5477AA539E}" type="presParOf" srcId="{EA29CAC4-125F-4BFE-96FB-C3F863B16119}" destId="{3B1C8067-A3E5-476D-B662-934DC71EFA0B}" srcOrd="5" destOrd="0" presId="urn:microsoft.com/office/officeart/2005/8/layout/default"/>
    <dgm:cxn modelId="{5FCAFCA8-CC00-4EDA-AA5A-F7274DE8A38B}" type="presParOf" srcId="{EA29CAC4-125F-4BFE-96FB-C3F863B16119}" destId="{25ED1E96-3573-4285-AD5D-F193A981324C}" srcOrd="6" destOrd="0" presId="urn:microsoft.com/office/officeart/2005/8/layout/default"/>
    <dgm:cxn modelId="{31001BE4-2320-49C8-9494-4F5E93E3AA68}" type="presParOf" srcId="{EA29CAC4-125F-4BFE-96FB-C3F863B16119}" destId="{5BB5EB5D-FD17-46AE-A769-9AD97A2CDF57}" srcOrd="7" destOrd="0" presId="urn:microsoft.com/office/officeart/2005/8/layout/default"/>
    <dgm:cxn modelId="{638FB4F0-FA53-4B15-91A6-4C547263F5EC}" type="presParOf" srcId="{EA29CAC4-125F-4BFE-96FB-C3F863B16119}" destId="{2CC38298-60F4-4038-A316-DAEEB73AB911}" srcOrd="8" destOrd="0" presId="urn:microsoft.com/office/officeart/2005/8/layout/default"/>
    <dgm:cxn modelId="{5C2B5EA9-C10C-43CF-BCA5-976E5D1FCC5A}" type="presParOf" srcId="{EA29CAC4-125F-4BFE-96FB-C3F863B16119}" destId="{D909E33F-231B-4E56-B5FA-D5BFA0540D42}" srcOrd="9" destOrd="0" presId="urn:microsoft.com/office/officeart/2005/8/layout/default"/>
    <dgm:cxn modelId="{ED58A45C-55FE-4516-887B-2476204D6378}" type="presParOf" srcId="{EA29CAC4-125F-4BFE-96FB-C3F863B16119}" destId="{6BFFAF16-1995-4454-9B84-7A8014CC7E8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E4245-5FD8-46FF-9387-7F8120FDC3A5}">
      <dsp:nvSpPr>
        <dsp:cNvPr id="0" name=""/>
        <dsp:cNvSpPr/>
      </dsp:nvSpPr>
      <dsp:spPr>
        <a:xfrm>
          <a:off x="0" y="0"/>
          <a:ext cx="74784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013AF-98EC-40AF-806D-A203E0D69338}">
      <dsp:nvSpPr>
        <dsp:cNvPr id="0" name=""/>
        <dsp:cNvSpPr/>
      </dsp:nvSpPr>
      <dsp:spPr>
        <a:xfrm>
          <a:off x="0" y="0"/>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Wywiad i badanie</a:t>
          </a:r>
          <a:endParaRPr lang="en-US" sz="1600" kern="1200"/>
        </a:p>
      </dsp:txBody>
      <dsp:txXfrm>
        <a:off x="0" y="0"/>
        <a:ext cx="7478436" cy="572731"/>
      </dsp:txXfrm>
    </dsp:sp>
    <dsp:sp modelId="{3D2CFA2C-E93C-43B4-B794-96C8C182DFF3}">
      <dsp:nvSpPr>
        <dsp:cNvPr id="0" name=""/>
        <dsp:cNvSpPr/>
      </dsp:nvSpPr>
      <dsp:spPr>
        <a:xfrm>
          <a:off x="0" y="572731"/>
          <a:ext cx="747843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34CB88-F443-4EC6-8FFC-42B56D55EB02}">
      <dsp:nvSpPr>
        <dsp:cNvPr id="0" name=""/>
        <dsp:cNvSpPr/>
      </dsp:nvSpPr>
      <dsp:spPr>
        <a:xfrm>
          <a:off x="0" y="572731"/>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Zgoda pacjenta lub opiekuna prawnego (wystarczy jeden!)</a:t>
          </a:r>
          <a:endParaRPr lang="en-US" sz="1600" kern="1200" dirty="0"/>
        </a:p>
      </dsp:txBody>
      <dsp:txXfrm>
        <a:off x="0" y="572731"/>
        <a:ext cx="7478436" cy="572731"/>
      </dsp:txXfrm>
    </dsp:sp>
    <dsp:sp modelId="{4915A133-25F0-4D06-B2DE-D7E767D6814B}">
      <dsp:nvSpPr>
        <dsp:cNvPr id="0" name=""/>
        <dsp:cNvSpPr/>
      </dsp:nvSpPr>
      <dsp:spPr>
        <a:xfrm>
          <a:off x="0" y="1145463"/>
          <a:ext cx="7478436"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221F9-72AD-4DD3-91C8-A4789A5C212E}">
      <dsp:nvSpPr>
        <dsp:cNvPr id="0" name=""/>
        <dsp:cNvSpPr/>
      </dsp:nvSpPr>
      <dsp:spPr>
        <a:xfrm>
          <a:off x="0" y="1145463"/>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Pomieszczenie do znieczulenia i wybudzenia pacjenta</a:t>
          </a:r>
          <a:endParaRPr lang="en-US" sz="1600" kern="1200"/>
        </a:p>
      </dsp:txBody>
      <dsp:txXfrm>
        <a:off x="0" y="1145463"/>
        <a:ext cx="7478436" cy="572731"/>
      </dsp:txXfrm>
    </dsp:sp>
    <dsp:sp modelId="{051C93BF-328F-4CE1-A9CB-DD7634F0AB97}">
      <dsp:nvSpPr>
        <dsp:cNvPr id="0" name=""/>
        <dsp:cNvSpPr/>
      </dsp:nvSpPr>
      <dsp:spPr>
        <a:xfrm>
          <a:off x="0" y="1718194"/>
          <a:ext cx="747843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DE3D8-99DE-4FA8-B5B0-62B30A409130}">
      <dsp:nvSpPr>
        <dsp:cNvPr id="0" name=""/>
        <dsp:cNvSpPr/>
      </dsp:nvSpPr>
      <dsp:spPr>
        <a:xfrm>
          <a:off x="0" y="1718194"/>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Sprzęt</a:t>
          </a:r>
          <a:endParaRPr lang="en-US" sz="1600" kern="1200"/>
        </a:p>
      </dsp:txBody>
      <dsp:txXfrm>
        <a:off x="0" y="1718194"/>
        <a:ext cx="7478436" cy="572731"/>
      </dsp:txXfrm>
    </dsp:sp>
    <dsp:sp modelId="{BB01C881-3502-49CF-AB77-F1DA55FEABA9}">
      <dsp:nvSpPr>
        <dsp:cNvPr id="0" name=""/>
        <dsp:cNvSpPr/>
      </dsp:nvSpPr>
      <dsp:spPr>
        <a:xfrm>
          <a:off x="0" y="2290926"/>
          <a:ext cx="7478436"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6D597-F0EC-493A-B80B-5D15D5B23877}">
      <dsp:nvSpPr>
        <dsp:cNvPr id="0" name=""/>
        <dsp:cNvSpPr/>
      </dsp:nvSpPr>
      <dsp:spPr>
        <a:xfrm>
          <a:off x="0" y="2290926"/>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Leki w znieczuleniu ambulatoryjnym</a:t>
          </a:r>
          <a:endParaRPr lang="en-US" sz="1600" kern="1200"/>
        </a:p>
      </dsp:txBody>
      <dsp:txXfrm>
        <a:off x="0" y="2290926"/>
        <a:ext cx="7478436" cy="572731"/>
      </dsp:txXfrm>
    </dsp:sp>
    <dsp:sp modelId="{762FBBAB-6392-4478-AFB5-47000EC4484A}">
      <dsp:nvSpPr>
        <dsp:cNvPr id="0" name=""/>
        <dsp:cNvSpPr/>
      </dsp:nvSpPr>
      <dsp:spPr>
        <a:xfrm>
          <a:off x="0" y="2863658"/>
          <a:ext cx="74784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9A017-DE5D-4FC1-9863-0B2EC453EE1C}">
      <dsp:nvSpPr>
        <dsp:cNvPr id="0" name=""/>
        <dsp:cNvSpPr/>
      </dsp:nvSpPr>
      <dsp:spPr>
        <a:xfrm>
          <a:off x="0" y="2863658"/>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Dokumentacja medyczna</a:t>
          </a:r>
          <a:endParaRPr lang="en-US" sz="1600" kern="1200"/>
        </a:p>
      </dsp:txBody>
      <dsp:txXfrm>
        <a:off x="0" y="2863658"/>
        <a:ext cx="7478436" cy="572731"/>
      </dsp:txXfrm>
    </dsp:sp>
    <dsp:sp modelId="{F936E424-8D86-4B96-8F60-3B90FEF9C74B}">
      <dsp:nvSpPr>
        <dsp:cNvPr id="0" name=""/>
        <dsp:cNvSpPr/>
      </dsp:nvSpPr>
      <dsp:spPr>
        <a:xfrm>
          <a:off x="0" y="3436389"/>
          <a:ext cx="747843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11FB7-3793-4912-A6BA-D594229E6590}">
      <dsp:nvSpPr>
        <dsp:cNvPr id="0" name=""/>
        <dsp:cNvSpPr/>
      </dsp:nvSpPr>
      <dsp:spPr>
        <a:xfrm>
          <a:off x="0" y="3436389"/>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Obecność opiekuna od razu po zabiegu i możliwość transportu do domu przynajmniej 6 godzin od zabiegu</a:t>
          </a:r>
          <a:endParaRPr lang="en-US" sz="1600" kern="1200" dirty="0"/>
        </a:p>
      </dsp:txBody>
      <dsp:txXfrm>
        <a:off x="0" y="3436389"/>
        <a:ext cx="7478436" cy="572731"/>
      </dsp:txXfrm>
    </dsp:sp>
    <dsp:sp modelId="{2ACCF5CD-EF5D-4E8C-BC75-C10EA30204FE}">
      <dsp:nvSpPr>
        <dsp:cNvPr id="0" name=""/>
        <dsp:cNvSpPr/>
      </dsp:nvSpPr>
      <dsp:spPr>
        <a:xfrm>
          <a:off x="0" y="4009121"/>
          <a:ext cx="7478436"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12434-EAE5-44A9-8E47-A6A5B5695F4D}">
      <dsp:nvSpPr>
        <dsp:cNvPr id="0" name=""/>
        <dsp:cNvSpPr/>
      </dsp:nvSpPr>
      <dsp:spPr>
        <a:xfrm>
          <a:off x="0" y="4009121"/>
          <a:ext cx="7478436" cy="572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Dobra współpraca z zespołem</a:t>
          </a:r>
          <a:endParaRPr lang="en-US" sz="1600" kern="1200"/>
        </a:p>
      </dsp:txBody>
      <dsp:txXfrm>
        <a:off x="0" y="4009121"/>
        <a:ext cx="7478436" cy="572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F02B8-DA1D-4CD4-B633-E9233AFB74C0}">
      <dsp:nvSpPr>
        <dsp:cNvPr id="0" name=""/>
        <dsp:cNvSpPr/>
      </dsp:nvSpPr>
      <dsp:spPr>
        <a:xfrm>
          <a:off x="0" y="61799"/>
          <a:ext cx="5811128" cy="17901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a:t>Tylko jeżeli z wywiadu wynika potrzeba ich wykonania</a:t>
          </a:r>
          <a:endParaRPr lang="en-US" sz="3200" kern="1200"/>
        </a:p>
      </dsp:txBody>
      <dsp:txXfrm>
        <a:off x="87385" y="149184"/>
        <a:ext cx="5636358" cy="1615330"/>
      </dsp:txXfrm>
    </dsp:sp>
    <dsp:sp modelId="{E3C62FF9-990E-4BBE-99DA-4BDF10CDF980}">
      <dsp:nvSpPr>
        <dsp:cNvPr id="0" name=""/>
        <dsp:cNvSpPr/>
      </dsp:nvSpPr>
      <dsp:spPr>
        <a:xfrm>
          <a:off x="0" y="1944059"/>
          <a:ext cx="5811128" cy="17901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a:t>Zakaz wykonywania u dzieci w I i II stp. ASA</a:t>
          </a:r>
          <a:endParaRPr lang="en-US" sz="3200" kern="1200"/>
        </a:p>
      </dsp:txBody>
      <dsp:txXfrm>
        <a:off x="87385" y="2031444"/>
        <a:ext cx="5636358" cy="1615330"/>
      </dsp:txXfrm>
    </dsp:sp>
    <dsp:sp modelId="{AFFF3468-E7FC-4710-8438-B563509BDC2C}">
      <dsp:nvSpPr>
        <dsp:cNvPr id="0" name=""/>
        <dsp:cNvSpPr/>
      </dsp:nvSpPr>
      <dsp:spPr>
        <a:xfrm>
          <a:off x="0" y="3826319"/>
          <a:ext cx="5811128" cy="17901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l-PL" sz="3200" kern="1200" dirty="0"/>
            <a:t>Podstawą kwalifikacji do znieczulenia jest wywiad i badanie pacjenta!</a:t>
          </a:r>
          <a:endParaRPr lang="en-US" sz="3200" kern="1200" dirty="0"/>
        </a:p>
      </dsp:txBody>
      <dsp:txXfrm>
        <a:off x="87385" y="3913704"/>
        <a:ext cx="5636358" cy="161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3B23A-154C-43AC-BDAB-ECE9E579BD01}">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Pacjent pozostaje w domu pod opieką osoby dorosłej przynajmniej 6 godzin. Przy długich zabiegach powyżej 3 godzin nawet dłużej!</a:t>
          </a:r>
          <a:endParaRPr lang="en-US" sz="1400" kern="1200"/>
        </a:p>
      </dsp:txBody>
      <dsp:txXfrm>
        <a:off x="0" y="39687"/>
        <a:ext cx="3286125" cy="1971675"/>
      </dsp:txXfrm>
    </dsp:sp>
    <dsp:sp modelId="{2DE682DF-01E1-4D7F-9457-7770161F5681}">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Pije chłodną wodę przez pierwsze 2 godziny, ale niewiele przed i w czasie transportu – możliwe wymioty</a:t>
          </a:r>
          <a:endParaRPr lang="en-US" sz="1400" kern="1200" dirty="0"/>
        </a:p>
      </dsp:txBody>
      <dsp:txXfrm>
        <a:off x="3614737" y="39687"/>
        <a:ext cx="3286125" cy="1971675"/>
      </dsp:txXfrm>
    </dsp:sp>
    <dsp:sp modelId="{21A919E6-876F-46B5-89B2-B56B7D8D42A2}">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Może jeść stałe pokarmy nie wcześniej niż po 2 godzinach od zakończenia zabiegu (powrót perystaltyki i względy stomatologiczne). Przy ekstrakcjach płyny i pokarmy tylko chłodne lub zimne!</a:t>
          </a:r>
          <a:endParaRPr lang="en-US" sz="1400" kern="1200" dirty="0"/>
        </a:p>
      </dsp:txBody>
      <dsp:txXfrm>
        <a:off x="7229475" y="39687"/>
        <a:ext cx="3286125" cy="1971675"/>
      </dsp:txXfrm>
    </dsp:sp>
    <dsp:sp modelId="{25ED1E96-3573-4285-AD5D-F193A981324C}">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Wymaga nadzoru i pomocy zwłaszcza w pierwszych dwóch godzinach, a i później zależności od stanu, czasem nawet do kolejnego dnia nie przemieszcza się bez opieki, nie prowadzi pojazdów, nie wspina się na wysokość, nie obsługuje niebezpiecznych narzędzi, unika zakupów i dokonywania czynności prawnych.</a:t>
          </a:r>
          <a:endParaRPr lang="en-US" sz="1400" kern="1200" dirty="0"/>
        </a:p>
      </dsp:txBody>
      <dsp:txXfrm>
        <a:off x="0" y="2339975"/>
        <a:ext cx="3286125" cy="1971675"/>
      </dsp:txXfrm>
    </dsp:sp>
    <dsp:sp modelId="{2CC38298-60F4-4038-A316-DAEEB73AB911}">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t>Gdy jest potrzeba, stosuje leki przeciwbólowe (NLPZ + Paracetamol i ew. metamizol),</a:t>
          </a:r>
          <a:endParaRPr lang="en-US" sz="1400" kern="1200" dirty="0"/>
        </a:p>
      </dsp:txBody>
      <dsp:txXfrm>
        <a:off x="3614737" y="2339975"/>
        <a:ext cx="3286125" cy="1971675"/>
      </dsp:txXfrm>
    </dsp:sp>
    <dsp:sp modelId="{6BFFAF16-1995-4454-9B84-7A8014CC7E8B}">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a:t>Przy niepokojących objawach (krwawienie, infekcja, reakcja alergiczna, objawy astmatyczne, nasilenie istniejących chorób) kontakt z lekarzem lub SOR.</a:t>
          </a:r>
          <a:endParaRPr lang="en-US" sz="14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731B4A-5C47-6F45-7732-FEC6B80FFAEB}"/>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FE0D792-0CCE-2236-6713-E543AE414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0E6E2E9-5573-98C8-F3C1-A591087131E5}"/>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02646E38-E9BD-CC2C-EAA1-A71E3E87597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C0427B0-6CD3-67B5-71BC-76B539998F01}"/>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285179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5AAA0-B4DF-DFF5-CA54-C9CA545AAFC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86D7D5E-05B4-B6D2-5414-587AC52554D9}"/>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EF6A80-8F40-1154-92ED-C51438E2AE4E}"/>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DA4756B6-612E-B378-7486-ACED732CB7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1FB6D90-F5CB-A504-1C74-8E594B563B9B}"/>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169290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EF442F21-D9EC-0869-EB7A-86F1BF13F8A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96E2E043-41EB-998A-CB7B-D8D36CA82BC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4260C6-7F50-B95C-1735-1B00E039F476}"/>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453EDF72-54E5-18D2-9E7C-F43089251E6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F43F442-AADF-5DC9-04E4-8603F2F21EEB}"/>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378893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33B65F-E8DB-B5BC-E6A9-B94266D4293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92CD7FB-FFF4-DB09-F366-28C0A501FC9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4263678-A86F-1D80-F2DD-F1274DE1880D}"/>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9FE56DA3-5D42-1A85-FB60-FC4EEB8B8E1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F79C731-5827-CA30-4B2C-F41EF223C728}"/>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14710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21B04B-50DC-484E-2511-6814C44A280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CB24BD7-FDE8-6732-1DAE-5378E92FCF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3160DD0E-6834-6E60-ED4B-694602CFDFCA}"/>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170CB5D1-C8B6-8EDF-66F2-9D104FE4AB9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59E21C1-9BF0-3136-4596-38F82190EA80}"/>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95520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1C0E4E-2B36-7F1D-11D4-33665327462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CDF0B35-4710-0DCC-C2C6-7DE4EB9638D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1D0D4B01-0794-696B-33F4-BB72B4861D7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00C9D58-2974-A0DF-170F-6D068870EC62}"/>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6" name="Symbol zastępczy stopki 5">
            <a:extLst>
              <a:ext uri="{FF2B5EF4-FFF2-40B4-BE49-F238E27FC236}">
                <a16:creationId xmlns:a16="http://schemas.microsoft.com/office/drawing/2014/main" id="{B45A3650-0F31-7CB1-228B-362B8FD0E5D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544307F-BF8D-3098-DF0C-7326427C6D1D}"/>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273909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BA757B-7F97-6F59-A576-2B4B2569EFF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5D79E5C3-740C-F7F1-2D2C-2E5D1D60B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4B1D68E-2649-DE0E-EDA4-F5F2AE75DB52}"/>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E6284F8-DCB9-4AD2-079B-B496F6A90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6CBC5E64-21A5-EC1A-7E4D-745AF1B1AEA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3AD49BA-48A9-3B49-F5E9-F8BA6F93DB2B}"/>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8" name="Symbol zastępczy stopki 7">
            <a:extLst>
              <a:ext uri="{FF2B5EF4-FFF2-40B4-BE49-F238E27FC236}">
                <a16:creationId xmlns:a16="http://schemas.microsoft.com/office/drawing/2014/main" id="{26E9D2BD-4730-11D1-CDF3-09F86288676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71694E6E-035C-5ED5-894F-A9288278C368}"/>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353546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9C34C5-E2CA-E941-B862-7EE65F12704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996F49E-7441-0DF0-0A1F-8D2C04D5ECEF}"/>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4" name="Symbol zastępczy stopki 3">
            <a:extLst>
              <a:ext uri="{FF2B5EF4-FFF2-40B4-BE49-F238E27FC236}">
                <a16:creationId xmlns:a16="http://schemas.microsoft.com/office/drawing/2014/main" id="{96D5DF02-A40A-F52B-E7A7-3D316C0C5F2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6029743-5A9D-D84C-A86A-96A6A7A3669D}"/>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255158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0B07E9A-6A85-F19D-350E-78E8F0D505C5}"/>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3" name="Symbol zastępczy stopki 2">
            <a:extLst>
              <a:ext uri="{FF2B5EF4-FFF2-40B4-BE49-F238E27FC236}">
                <a16:creationId xmlns:a16="http://schemas.microsoft.com/office/drawing/2014/main" id="{EE63C0AD-73B9-E3E3-0C7F-57E5B4C8E68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388CC58-AC5C-799B-7B2E-4178C705C284}"/>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362487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3FDF2D-755A-BB67-6227-712E74EF9A7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87A1C4C-59EB-E8D6-788F-074B5B051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914B598-2B64-D446-2EAC-D086CA489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F68AB63-36C0-D9DD-9FEE-F14B0F8F4F8C}"/>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6" name="Symbol zastępczy stopki 5">
            <a:extLst>
              <a:ext uri="{FF2B5EF4-FFF2-40B4-BE49-F238E27FC236}">
                <a16:creationId xmlns:a16="http://schemas.microsoft.com/office/drawing/2014/main" id="{DC700B7D-AF9B-661C-0C28-BFB1E8B3149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C3CE8F0-52CF-EDFA-A5D9-5C9488529B2A}"/>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274143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035E3B-FFBF-6565-DAD6-1C74D18B69D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3D522B96-2020-E149-5B33-97DB10320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7D7BDBB1-E740-0F54-9CEC-A3DEFB2A8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D41E0D7-9B1E-9B45-C130-D00273C76365}"/>
              </a:ext>
            </a:extLst>
          </p:cNvPr>
          <p:cNvSpPr>
            <a:spLocks noGrp="1"/>
          </p:cNvSpPr>
          <p:nvPr>
            <p:ph type="dt" sz="half" idx="10"/>
          </p:nvPr>
        </p:nvSpPr>
        <p:spPr/>
        <p:txBody>
          <a:bodyPr/>
          <a:lstStyle/>
          <a:p>
            <a:fld id="{80190E07-8198-4B8C-BC56-861AA77BDB5A}" type="datetimeFigureOut">
              <a:rPr lang="pl-PL" smtClean="0"/>
              <a:t>03.02.2026</a:t>
            </a:fld>
            <a:endParaRPr lang="pl-PL"/>
          </a:p>
        </p:txBody>
      </p:sp>
      <p:sp>
        <p:nvSpPr>
          <p:cNvPr id="6" name="Symbol zastępczy stopki 5">
            <a:extLst>
              <a:ext uri="{FF2B5EF4-FFF2-40B4-BE49-F238E27FC236}">
                <a16:creationId xmlns:a16="http://schemas.microsoft.com/office/drawing/2014/main" id="{A3936C2E-04E5-1BC1-1E98-956CA35D046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1FF6F62-F319-2E34-5670-AD5A071C9A07}"/>
              </a:ext>
            </a:extLst>
          </p:cNvPr>
          <p:cNvSpPr>
            <a:spLocks noGrp="1"/>
          </p:cNvSpPr>
          <p:nvPr>
            <p:ph type="sldNum" sz="quarter" idx="12"/>
          </p:nvPr>
        </p:nvSpPr>
        <p:spPr/>
        <p:txBody>
          <a:bodyPr/>
          <a:lstStyle/>
          <a:p>
            <a:fld id="{3F64A005-F3AF-409A-BC8A-05D2BE361186}" type="slidenum">
              <a:rPr lang="pl-PL" smtClean="0"/>
              <a:t>‹#›</a:t>
            </a:fld>
            <a:endParaRPr lang="pl-PL"/>
          </a:p>
        </p:txBody>
      </p:sp>
    </p:spTree>
    <p:extLst>
      <p:ext uri="{BB962C8B-B14F-4D97-AF65-F5344CB8AC3E}">
        <p14:creationId xmlns:p14="http://schemas.microsoft.com/office/powerpoint/2010/main" val="14074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5F73F92-AD46-BA94-D964-5D8CCE1B0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F56C86F-7349-BDD9-3548-7E464B2D6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E8E471E-D392-3CF4-3413-954EBC5D2B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190E07-8198-4B8C-BC56-861AA77BDB5A}" type="datetimeFigureOut">
              <a:rPr lang="pl-PL" smtClean="0"/>
              <a:t>03.02.2026</a:t>
            </a:fld>
            <a:endParaRPr lang="pl-PL"/>
          </a:p>
        </p:txBody>
      </p:sp>
      <p:sp>
        <p:nvSpPr>
          <p:cNvPr id="5" name="Symbol zastępczy stopki 4">
            <a:extLst>
              <a:ext uri="{FF2B5EF4-FFF2-40B4-BE49-F238E27FC236}">
                <a16:creationId xmlns:a16="http://schemas.microsoft.com/office/drawing/2014/main" id="{256276E8-3821-CD11-1189-D92E5981D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82D9D2DD-F412-6E82-BE5D-BF7B097FC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64A005-F3AF-409A-BC8A-05D2BE361186}" type="slidenum">
              <a:rPr lang="pl-PL" smtClean="0"/>
              <a:t>‹#›</a:t>
            </a:fld>
            <a:endParaRPr lang="pl-PL"/>
          </a:p>
        </p:txBody>
      </p:sp>
    </p:spTree>
    <p:extLst>
      <p:ext uri="{BB962C8B-B14F-4D97-AF65-F5344CB8AC3E}">
        <p14:creationId xmlns:p14="http://schemas.microsoft.com/office/powerpoint/2010/main" val="2792030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uxmed.pl/dla-pacjenta/artykuly-i-poradniki/alkohol-i-zdrowi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raz 8" descr="Obraz zawierający Sprzęt medyczny, w pomieszczeniu, ubrania, osoba&#10;&#10;Zawartość wygenerowana przez AI może być niepoprawna.">
            <a:extLst>
              <a:ext uri="{FF2B5EF4-FFF2-40B4-BE49-F238E27FC236}">
                <a16:creationId xmlns:a16="http://schemas.microsoft.com/office/drawing/2014/main" id="{497D3217-87AB-7BCE-4486-9FDD09DDCF13}"/>
              </a:ext>
            </a:extLst>
          </p:cNvPr>
          <p:cNvPicPr>
            <a:picLocks noChangeAspect="1"/>
          </p:cNvPicPr>
          <p:nvPr/>
        </p:nvPicPr>
        <p:blipFill>
          <a:blip r:embed="rId2">
            <a:extLst>
              <a:ext uri="{28A0092B-C50C-407E-A947-70E740481C1C}">
                <a14:useLocalDpi xmlns:a14="http://schemas.microsoft.com/office/drawing/2010/main" val="0"/>
              </a:ext>
            </a:extLst>
          </a:blip>
          <a:srcRect t="13681" b="11319"/>
          <a:stretch>
            <a:fillRect/>
          </a:stretch>
        </p:blipFill>
        <p:spPr>
          <a:xfrm>
            <a:off x="3049" y="20548"/>
            <a:ext cx="12191977" cy="6858022"/>
          </a:xfrm>
          <a:prstGeom prst="rect">
            <a:avLst/>
          </a:prstGeom>
        </p:spPr>
      </p:pic>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DCA9B03-F2DA-14C0-71A3-B39143AE4792}"/>
              </a:ext>
            </a:extLst>
          </p:cNvPr>
          <p:cNvSpPr>
            <a:spLocks noGrp="1"/>
          </p:cNvSpPr>
          <p:nvPr>
            <p:ph type="ctrTitle"/>
          </p:nvPr>
        </p:nvSpPr>
        <p:spPr>
          <a:xfrm>
            <a:off x="746207" y="427710"/>
            <a:ext cx="6589541" cy="1966170"/>
          </a:xfrm>
        </p:spPr>
        <p:txBody>
          <a:bodyPr anchor="t">
            <a:noAutofit/>
          </a:bodyPr>
          <a:lstStyle/>
          <a:p>
            <a:pPr algn="l"/>
            <a:r>
              <a:rPr lang="pl-PL" dirty="0">
                <a:solidFill>
                  <a:schemeClr val="bg1"/>
                </a:solidFill>
              </a:rPr>
              <a:t>Znieczulenie ogólne w stomatologii</a:t>
            </a:r>
          </a:p>
        </p:txBody>
      </p:sp>
      <p:sp>
        <p:nvSpPr>
          <p:cNvPr id="3" name="Podtytuł 2">
            <a:extLst>
              <a:ext uri="{FF2B5EF4-FFF2-40B4-BE49-F238E27FC236}">
                <a16:creationId xmlns:a16="http://schemas.microsoft.com/office/drawing/2014/main" id="{6AB673C4-8E9C-BE48-1204-F1A290FB3001}"/>
              </a:ext>
            </a:extLst>
          </p:cNvPr>
          <p:cNvSpPr>
            <a:spLocks noGrp="1"/>
          </p:cNvSpPr>
          <p:nvPr>
            <p:ph type="subTitle" idx="1"/>
          </p:nvPr>
        </p:nvSpPr>
        <p:spPr>
          <a:xfrm>
            <a:off x="643466" y="4551037"/>
            <a:ext cx="5449479" cy="1578054"/>
          </a:xfrm>
        </p:spPr>
        <p:txBody>
          <a:bodyPr anchor="b">
            <a:normAutofit/>
          </a:bodyPr>
          <a:lstStyle/>
          <a:p>
            <a:pPr algn="l"/>
            <a:r>
              <a:rPr lang="pl-PL" sz="2200">
                <a:solidFill>
                  <a:srgbClr val="FFFFFF"/>
                </a:solidFill>
              </a:rPr>
              <a:t>Lek. med. Jan Iżykowski</a:t>
            </a:r>
          </a:p>
          <a:p>
            <a:pPr algn="l"/>
            <a:r>
              <a:rPr lang="pl-PL" sz="2200">
                <a:solidFill>
                  <a:srgbClr val="FFFFFF"/>
                </a:solidFill>
              </a:rPr>
              <a:t>Specjalista w anestezjologii i intensywnej terapii</a:t>
            </a:r>
          </a:p>
          <a:p>
            <a:pPr algn="l"/>
            <a:r>
              <a:rPr lang="pl-PL" sz="2200">
                <a:solidFill>
                  <a:srgbClr val="FFFFFF"/>
                </a:solidFill>
              </a:rPr>
              <a:t>Opole, stan na grudzień 2025 r.</a:t>
            </a:r>
          </a:p>
        </p:txBody>
      </p:sp>
      <p:sp>
        <p:nvSpPr>
          <p:cNvPr id="41" name="Rectangle 2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69AED5F-C677-A541-5664-60818666FD13}"/>
              </a:ext>
            </a:extLst>
          </p:cNvPr>
          <p:cNvSpPr>
            <a:spLocks noGrp="1"/>
          </p:cNvSpPr>
          <p:nvPr>
            <p:ph type="title"/>
          </p:nvPr>
        </p:nvSpPr>
        <p:spPr>
          <a:xfrm>
            <a:off x="838200" y="365125"/>
            <a:ext cx="10515600" cy="1325563"/>
          </a:xfrm>
        </p:spPr>
        <p:txBody>
          <a:bodyPr>
            <a:normAutofit/>
          </a:bodyPr>
          <a:lstStyle/>
          <a:p>
            <a:r>
              <a:rPr lang="pl-PL"/>
              <a:t>Przeciwwskazania do znieczulenia w trybie ambulatoryjnym w stomatologii</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A81DDD62-A2A3-848E-A478-D68450725D00}"/>
              </a:ext>
            </a:extLst>
          </p:cNvPr>
          <p:cNvSpPr>
            <a:spLocks noGrp="1"/>
          </p:cNvSpPr>
          <p:nvPr>
            <p:ph idx="1"/>
          </p:nvPr>
        </p:nvSpPr>
        <p:spPr>
          <a:xfrm>
            <a:off x="838200" y="1825625"/>
            <a:ext cx="10515600" cy="4351338"/>
          </a:xfrm>
        </p:spPr>
        <p:txBody>
          <a:bodyPr>
            <a:normAutofit/>
          </a:bodyPr>
          <a:lstStyle/>
          <a:p>
            <a:pPr marL="0" indent="0">
              <a:buNone/>
            </a:pPr>
            <a:r>
              <a:rPr lang="pl-PL" sz="2000" dirty="0"/>
              <a:t>Są zależne ze stanu pacjenta i doświadczenia oraz  umiejętności anestezjologa – zawsze wymagana ocena korzyści zdrowotnych </a:t>
            </a:r>
            <a:r>
              <a:rPr lang="pl-PL" sz="2000"/>
              <a:t>dla pacjenta!</a:t>
            </a:r>
            <a:endParaRPr lang="pl-PL" sz="2000" dirty="0"/>
          </a:p>
          <a:p>
            <a:pPr marL="0" indent="0">
              <a:buNone/>
            </a:pPr>
            <a:r>
              <a:rPr lang="pl-PL" sz="2000" dirty="0"/>
              <a:t>Jawne niewydolności narządowe skutkujące zagrożeniem życia:</a:t>
            </a:r>
          </a:p>
          <a:p>
            <a:r>
              <a:rPr lang="pl-PL" sz="2000" dirty="0"/>
              <a:t>Krążeniowa NYHA IV i III bez możliwości kompensacji</a:t>
            </a:r>
          </a:p>
          <a:p>
            <a:r>
              <a:rPr lang="pl-PL" sz="2000" dirty="0"/>
              <a:t>Oddechowa z saturacją &lt;85 bez reakcji na tlen i leki z powodu choroby przewlekłej lub trwającej masywnej ostrej infekcji</a:t>
            </a:r>
          </a:p>
          <a:p>
            <a:r>
              <a:rPr lang="pl-PL" sz="2000" dirty="0"/>
              <a:t>Małopłytkowość z PLT&lt;60 tys., anemia &lt;8,5 (6,5) g% </a:t>
            </a:r>
            <a:r>
              <a:rPr lang="pl-PL" sz="2000" dirty="0" err="1"/>
              <a:t>Hb</a:t>
            </a:r>
            <a:r>
              <a:rPr lang="pl-PL" sz="2000" dirty="0"/>
              <a:t>, istotne skazy krwotoczne bez możliwości podania czynników krzepnięcia, plamica małopłytkowa w wywiadzie, stosowanie leków przeciwkrzepliwych z jawnymi zaburzeniami. Wyniki badań nie są podstawą do wykluczenia!</a:t>
            </a:r>
          </a:p>
          <a:p>
            <a:r>
              <a:rPr lang="pl-PL" sz="2000" dirty="0"/>
              <a:t>Objawy sepsy i rozwijającej się niewydolności wielonarządowej</a:t>
            </a:r>
          </a:p>
          <a:p>
            <a:r>
              <a:rPr lang="pl-PL" sz="2000" dirty="0"/>
              <a:t>Niewydolność nerek u pacjenta dializowanego nie jest przeciwwskazaniem do znieczulenia!</a:t>
            </a:r>
          </a:p>
          <a:p>
            <a:endParaRPr lang="pl-PL" sz="2000" dirty="0"/>
          </a:p>
        </p:txBody>
      </p:sp>
    </p:spTree>
    <p:extLst>
      <p:ext uri="{BB962C8B-B14F-4D97-AF65-F5344CB8AC3E}">
        <p14:creationId xmlns:p14="http://schemas.microsoft.com/office/powerpoint/2010/main" val="120097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AC437B39-E0F6-5050-7BBD-4633824AD430}"/>
              </a:ext>
            </a:extLst>
          </p:cNvPr>
          <p:cNvSpPr>
            <a:spLocks noGrp="1"/>
          </p:cNvSpPr>
          <p:nvPr>
            <p:ph type="title"/>
          </p:nvPr>
        </p:nvSpPr>
        <p:spPr>
          <a:xfrm>
            <a:off x="838200" y="365125"/>
            <a:ext cx="10515600" cy="1325563"/>
          </a:xfrm>
        </p:spPr>
        <p:txBody>
          <a:bodyPr>
            <a:normAutofit/>
          </a:bodyPr>
          <a:lstStyle/>
          <a:p>
            <a:r>
              <a:rPr lang="pl-PL" dirty="0"/>
              <a:t>Przeciwwskazania do znieczulenia w trybie ambulatoryjnym w stomatologii cd</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88604BBF-B6C5-CCF4-B9B5-438657E170DC}"/>
              </a:ext>
            </a:extLst>
          </p:cNvPr>
          <p:cNvSpPr>
            <a:spLocks noGrp="1"/>
          </p:cNvSpPr>
          <p:nvPr>
            <p:ph idx="1"/>
          </p:nvPr>
        </p:nvSpPr>
        <p:spPr>
          <a:xfrm>
            <a:off x="838200" y="1825625"/>
            <a:ext cx="10515600" cy="4351338"/>
          </a:xfrm>
        </p:spPr>
        <p:txBody>
          <a:bodyPr>
            <a:normAutofit/>
          </a:bodyPr>
          <a:lstStyle/>
          <a:p>
            <a:r>
              <a:rPr lang="pl-PL" sz="1500" dirty="0"/>
              <a:t>Ciężka objawowa niewydolność wątroby (dopuszczalna VIMA)</a:t>
            </a:r>
          </a:p>
          <a:p>
            <a:r>
              <a:rPr lang="pl-PL" sz="1500" dirty="0"/>
              <a:t>zaburzenia endokrynologiczne wywołujące ciężkie zaburzenia homeostazy (śpiączka cukrzycowa, przełom tarczycowy po odstawieniu leków, przełom nadnerczowy w chorobie Addisona i po odstawieniu sterydów!)</a:t>
            </a:r>
          </a:p>
          <a:p>
            <a:r>
              <a:rPr lang="pl-PL" sz="1500" dirty="0"/>
              <a:t>Miastenia w okresie zaostrzenia, dopuszczalne w miastenii w okresie remisji ale bez śr. zwiotczających i </a:t>
            </a:r>
            <a:r>
              <a:rPr lang="pl-PL" sz="1500" dirty="0" err="1"/>
              <a:t>aminoglikozydów</a:t>
            </a:r>
            <a:endParaRPr lang="pl-PL" sz="1500" dirty="0"/>
          </a:p>
          <a:p>
            <a:r>
              <a:rPr lang="pl-PL" sz="1500" dirty="0" err="1"/>
              <a:t>Nadcieplność</a:t>
            </a:r>
            <a:r>
              <a:rPr lang="pl-PL" sz="1500" dirty="0"/>
              <a:t> złośliwa (</a:t>
            </a:r>
            <a:r>
              <a:rPr lang="pl-PL" sz="1500" dirty="0" err="1"/>
              <a:t>Hypertermia</a:t>
            </a:r>
            <a:r>
              <a:rPr lang="pl-PL" sz="1500" dirty="0"/>
              <a:t> maligna) i nagłe zgony niemowląt w wywiadzie w  najbliższej rodzinie pacjenta.</a:t>
            </a:r>
          </a:p>
          <a:p>
            <a:r>
              <a:rPr lang="pl-PL" sz="1500" dirty="0"/>
              <a:t>Przełom nadciśnieniowy bez reakcji na leki</a:t>
            </a:r>
          </a:p>
          <a:p>
            <a:r>
              <a:rPr lang="pl-PL" sz="1500" dirty="0"/>
              <a:t>Nagłe pogorszenie funkcji OUN</a:t>
            </a:r>
          </a:p>
          <a:p>
            <a:r>
              <a:rPr lang="pl-PL" sz="1500" dirty="0"/>
              <a:t>Znaczne nieprawidłowości w budowie anatomicznej mogące uniemożliwić intubację i wentylację (ocena anestezjologa)</a:t>
            </a:r>
          </a:p>
          <a:p>
            <a:r>
              <a:rPr lang="pl-PL" sz="1500" dirty="0"/>
              <a:t>Masa ciała poniżej 8 kg ze względów technicznych, noworodki do 1 </a:t>
            </a:r>
            <a:r>
              <a:rPr lang="pl-PL" sz="1500" dirty="0" err="1"/>
              <a:t>mca</a:t>
            </a:r>
            <a:r>
              <a:rPr lang="pl-PL" sz="1500" dirty="0"/>
              <a:t> życia i wcześniaki </a:t>
            </a:r>
          </a:p>
          <a:p>
            <a:r>
              <a:rPr lang="pl-PL" sz="1500" dirty="0"/>
              <a:t>Kokaina używana do tygodnia przed znieczuleniem</a:t>
            </a:r>
          </a:p>
          <a:p>
            <a:r>
              <a:rPr lang="pl-PL" sz="1500" dirty="0"/>
              <a:t>Szczepienie szczepionkami żywymi i preparatami mRNA i DNA do 2 tygodni przed znieczuleniem. Pozostałe 2 dni!</a:t>
            </a:r>
          </a:p>
          <a:p>
            <a:r>
              <a:rPr lang="pl-PL" sz="1500" dirty="0"/>
              <a:t>Zaburzenia psychiczne i zachowania mogące powodować późniejsze skutki prawne!</a:t>
            </a:r>
          </a:p>
          <a:p>
            <a:endParaRPr lang="pl-PL" sz="1500" dirty="0"/>
          </a:p>
          <a:p>
            <a:endParaRPr lang="pl-PL" sz="1500" dirty="0"/>
          </a:p>
        </p:txBody>
      </p:sp>
    </p:spTree>
    <p:extLst>
      <p:ext uri="{BB962C8B-B14F-4D97-AF65-F5344CB8AC3E}">
        <p14:creationId xmlns:p14="http://schemas.microsoft.com/office/powerpoint/2010/main" val="35324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74FF98F-9DF0-7F2F-1203-2D3A04C9EEB3}"/>
              </a:ext>
            </a:extLst>
          </p:cNvPr>
          <p:cNvSpPr>
            <a:spLocks noGrp="1"/>
          </p:cNvSpPr>
          <p:nvPr>
            <p:ph type="title"/>
          </p:nvPr>
        </p:nvSpPr>
        <p:spPr>
          <a:xfrm>
            <a:off x="4342087" y="165101"/>
            <a:ext cx="7478437" cy="1092200"/>
          </a:xfrm>
        </p:spPr>
        <p:txBody>
          <a:bodyPr>
            <a:normAutofit/>
          </a:bodyPr>
          <a:lstStyle/>
          <a:p>
            <a:r>
              <a:rPr lang="pl-PL" sz="3600" dirty="0"/>
              <a:t>Warunki przeprowadzenia znieczulenia</a:t>
            </a:r>
          </a:p>
        </p:txBody>
      </p:sp>
      <p:pic>
        <p:nvPicPr>
          <p:cNvPr id="6" name="Picture 5">
            <a:extLst>
              <a:ext uri="{FF2B5EF4-FFF2-40B4-BE49-F238E27FC236}">
                <a16:creationId xmlns:a16="http://schemas.microsoft.com/office/drawing/2014/main" id="{34E32B08-072C-03F3-C5CF-5B70182C2A12}"/>
              </a:ext>
            </a:extLst>
          </p:cNvPr>
          <p:cNvPicPr>
            <a:picLocks noChangeAspect="1"/>
          </p:cNvPicPr>
          <p:nvPr/>
        </p:nvPicPr>
        <p:blipFill>
          <a:blip r:embed="rId2"/>
          <a:srcRect l="27026" r="22806"/>
          <a:stretch>
            <a:fillRect/>
          </a:stretch>
        </p:blipFill>
        <p:spPr>
          <a:xfrm>
            <a:off x="20" y="10"/>
            <a:ext cx="4114777"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graphicFrame>
        <p:nvGraphicFramePr>
          <p:cNvPr id="5" name="Symbol zastępczy zawartości 2">
            <a:extLst>
              <a:ext uri="{FF2B5EF4-FFF2-40B4-BE49-F238E27FC236}">
                <a16:creationId xmlns:a16="http://schemas.microsoft.com/office/drawing/2014/main" id="{788E357E-5A54-CDBA-1E56-A7C11B7E90ED}"/>
              </a:ext>
            </a:extLst>
          </p:cNvPr>
          <p:cNvGraphicFramePr>
            <a:graphicFrameLocks noGrp="1"/>
          </p:cNvGraphicFramePr>
          <p:nvPr>
            <p:ph idx="1"/>
            <p:extLst>
              <p:ext uri="{D42A27DB-BD31-4B8C-83A1-F6EECF244321}">
                <p14:modId xmlns:p14="http://schemas.microsoft.com/office/powerpoint/2010/main" val="3625729488"/>
              </p:ext>
            </p:extLst>
          </p:nvPr>
        </p:nvGraphicFramePr>
        <p:xfrm>
          <a:off x="4408763" y="1190296"/>
          <a:ext cx="7478436" cy="458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ole tekstowe 6">
            <a:extLst>
              <a:ext uri="{FF2B5EF4-FFF2-40B4-BE49-F238E27FC236}">
                <a16:creationId xmlns:a16="http://schemas.microsoft.com/office/drawing/2014/main" id="{A584CA63-601C-8398-DD38-750AFE583365}"/>
              </a:ext>
            </a:extLst>
          </p:cNvPr>
          <p:cNvSpPr txBox="1"/>
          <p:nvPr/>
        </p:nvSpPr>
        <p:spPr>
          <a:xfrm>
            <a:off x="5638800" y="2752725"/>
            <a:ext cx="914400" cy="914400"/>
          </a:xfrm>
          <a:prstGeom prst="rect">
            <a:avLst/>
          </a:prstGeom>
          <a:noFill/>
        </p:spPr>
        <p:txBody>
          <a:bodyPr wrap="square" rtlCol="0">
            <a:spAutoFit/>
          </a:bodyPr>
          <a:lstStyle/>
          <a:p>
            <a:endParaRPr lang="pl-PL" dirty="0"/>
          </a:p>
        </p:txBody>
      </p:sp>
      <p:sp>
        <p:nvSpPr>
          <p:cNvPr id="9" name="pole tekstowe 8">
            <a:extLst>
              <a:ext uri="{FF2B5EF4-FFF2-40B4-BE49-F238E27FC236}">
                <a16:creationId xmlns:a16="http://schemas.microsoft.com/office/drawing/2014/main" id="{707D4A98-B7CC-965C-562D-794033C88F7E}"/>
              </a:ext>
            </a:extLst>
          </p:cNvPr>
          <p:cNvSpPr txBox="1"/>
          <p:nvPr/>
        </p:nvSpPr>
        <p:spPr>
          <a:xfrm>
            <a:off x="3571871" y="5772149"/>
            <a:ext cx="8315328" cy="707886"/>
          </a:xfrm>
          <a:prstGeom prst="rect">
            <a:avLst/>
          </a:prstGeom>
          <a:noFill/>
        </p:spPr>
        <p:txBody>
          <a:bodyPr wrap="square" rtlCol="0">
            <a:spAutoFit/>
          </a:bodyPr>
          <a:lstStyle/>
          <a:p>
            <a:pPr lvl="0" algn="just"/>
            <a:r>
              <a:rPr lang="pl-PL" sz="2000" dirty="0">
                <a:solidFill>
                  <a:srgbClr val="FF0000"/>
                </a:solidFill>
              </a:rPr>
              <a:t>Zawsze uzyskać telefon do opiekuna (rodzica) i uświadomić go o jego roli w postępowaniu z pacjentem w ciągu najbliższych 6 godzin po znieczuleniu!</a:t>
            </a:r>
          </a:p>
        </p:txBody>
      </p:sp>
    </p:spTree>
    <p:extLst>
      <p:ext uri="{BB962C8B-B14F-4D97-AF65-F5344CB8AC3E}">
        <p14:creationId xmlns:p14="http://schemas.microsoft.com/office/powerpoint/2010/main" val="213282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5BB1AF5-C67A-19AD-E768-18D1EF6D5370}"/>
              </a:ext>
            </a:extLst>
          </p:cNvPr>
          <p:cNvSpPr>
            <a:spLocks noGrp="1"/>
          </p:cNvSpPr>
          <p:nvPr>
            <p:ph type="title"/>
          </p:nvPr>
        </p:nvSpPr>
        <p:spPr>
          <a:xfrm>
            <a:off x="711470" y="186657"/>
            <a:ext cx="5251316" cy="1484061"/>
          </a:xfrm>
        </p:spPr>
        <p:txBody>
          <a:bodyPr>
            <a:normAutofit/>
          </a:bodyPr>
          <a:lstStyle/>
          <a:p>
            <a:r>
              <a:rPr lang="pl-PL" sz="4100" dirty="0"/>
              <a:t>Współpraca z zespołem stomatologicznym</a:t>
            </a:r>
          </a:p>
        </p:txBody>
      </p:sp>
      <p:sp>
        <p:nvSpPr>
          <p:cNvPr id="3" name="Symbol zastępczy zawartości 2">
            <a:extLst>
              <a:ext uri="{FF2B5EF4-FFF2-40B4-BE49-F238E27FC236}">
                <a16:creationId xmlns:a16="http://schemas.microsoft.com/office/drawing/2014/main" id="{CC0BB7C8-74B9-E3B3-916D-052E9AF7F759}"/>
              </a:ext>
            </a:extLst>
          </p:cNvPr>
          <p:cNvSpPr>
            <a:spLocks noGrp="1"/>
          </p:cNvSpPr>
          <p:nvPr>
            <p:ph idx="1"/>
          </p:nvPr>
        </p:nvSpPr>
        <p:spPr>
          <a:xfrm>
            <a:off x="698504" y="1512847"/>
            <a:ext cx="5527663" cy="5072888"/>
          </a:xfrm>
        </p:spPr>
        <p:txBody>
          <a:bodyPr>
            <a:noAutofit/>
          </a:bodyPr>
          <a:lstStyle/>
          <a:p>
            <a:r>
              <a:rPr lang="pl-PL" sz="1600" dirty="0"/>
              <a:t>Zespół anestezjologiczny, obowiązujące przepisy</a:t>
            </a:r>
          </a:p>
          <a:p>
            <a:r>
              <a:rPr lang="pl-PL" sz="1600" dirty="0"/>
              <a:t>Rola recepcji w pozyskaniu, przygotowaniu i obsłudze pacjenta. Najważniejszy sprawny i szybki kontakt telefoniczny! Wymagana minimalna świadomość medyczna i zaangażowanie w jak najszybszą obsługę pacjenta. Dobry kontakt z pacjentem i rodziną, kierowanie do anestezjologa wątpliwych przypadków, zapewnienie jak najszybciej maksimum świadczeń (zakres zabiegu, </a:t>
            </a:r>
            <a:r>
              <a:rPr lang="pl-PL" sz="1600" dirty="0" err="1"/>
              <a:t>rtg</a:t>
            </a:r>
            <a:r>
              <a:rPr lang="pl-PL" sz="1600" dirty="0"/>
              <a:t>, toaleta, premedykacja dzieci). Istotnym zadaniem jest opieka nad osobą towarzyszącą i sprawne wypuszczenie pacjenta i opiekuna do domu, tak aby budować dobrą opinię o placówce</a:t>
            </a:r>
          </a:p>
          <a:p>
            <a:r>
              <a:rPr lang="pl-PL" sz="1600" dirty="0"/>
              <a:t>Rola stomatologa. Określenie zakresu i czasu trwania zabiegu, uprzedzenie o inwazyjnych czynnościach i czasie do zakończenia postępowania. Nieunikanie zabiegów w znieczuleniu i niezrażanie pacjenta do takiego postępowania.</a:t>
            </a:r>
          </a:p>
          <a:p>
            <a:r>
              <a:rPr lang="pl-PL" sz="1600" dirty="0"/>
              <a:t>Rola asystentki stomatologicznej, przygotowanie stanowiska (ssak, włączony fotel, sprężarki) i prosta pomoc przy pacjencie i sprzęcie stomatologicznym w momencie wprowadzania i kończenia znieczulenia.</a:t>
            </a:r>
          </a:p>
        </p:txBody>
      </p:sp>
      <p:pic>
        <p:nvPicPr>
          <p:cNvPr id="5" name="Obraz 4" descr="Obraz zawierający Sprzęt medyczny, osoba, w pomieszczeniu, służba zdrowia">
            <a:extLst>
              <a:ext uri="{FF2B5EF4-FFF2-40B4-BE49-F238E27FC236}">
                <a16:creationId xmlns:a16="http://schemas.microsoft.com/office/drawing/2014/main" id="{8F624F54-F02E-B8A4-8C8D-5F42394B5707}"/>
              </a:ext>
            </a:extLst>
          </p:cNvPr>
          <p:cNvPicPr>
            <a:picLocks noChangeAspect="1"/>
          </p:cNvPicPr>
          <p:nvPr/>
        </p:nvPicPr>
        <p:blipFill>
          <a:blip r:embed="rId2">
            <a:extLst>
              <a:ext uri="{28A0092B-C50C-407E-A947-70E740481C1C}">
                <a14:useLocalDpi xmlns:a14="http://schemas.microsoft.com/office/drawing/2010/main" val="0"/>
              </a:ext>
            </a:extLst>
          </a:blip>
          <a:srcRect l="17118" r="17672"/>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52832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CF8CA43-3BA9-CCA7-E022-7540FFE9D065}"/>
              </a:ext>
            </a:extLst>
          </p:cNvPr>
          <p:cNvSpPr>
            <a:spLocks noGrp="1"/>
          </p:cNvSpPr>
          <p:nvPr>
            <p:ph type="title"/>
          </p:nvPr>
        </p:nvSpPr>
        <p:spPr>
          <a:xfrm>
            <a:off x="838200" y="365125"/>
            <a:ext cx="10515600" cy="1325563"/>
          </a:xfrm>
        </p:spPr>
        <p:txBody>
          <a:bodyPr>
            <a:normAutofit/>
          </a:bodyPr>
          <a:lstStyle/>
          <a:p>
            <a:r>
              <a:rPr lang="pl-PL" sz="4200"/>
              <a:t>Możliwości znieczulenia i warunki posiadania anestezjologa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CAA007AF-2140-0DC4-80DA-25AF07A1EAD7}"/>
              </a:ext>
            </a:extLst>
          </p:cNvPr>
          <p:cNvSpPr>
            <a:spLocks noGrp="1"/>
          </p:cNvSpPr>
          <p:nvPr>
            <p:ph idx="1"/>
          </p:nvPr>
        </p:nvSpPr>
        <p:spPr>
          <a:xfrm>
            <a:off x="838200" y="1929384"/>
            <a:ext cx="10515600" cy="4545202"/>
          </a:xfrm>
        </p:spPr>
        <p:txBody>
          <a:bodyPr>
            <a:normAutofit lnSpcReduction="10000"/>
          </a:bodyPr>
          <a:lstStyle/>
          <a:p>
            <a:r>
              <a:rPr lang="pl-PL" sz="2000" dirty="0"/>
              <a:t>Opole potencjalnie ok. 60-80 znieczuleń komercyjnych/miesiąc i ok. 40-60 finansowanego przez NFZ (osoby z orzeczeniem o niepełnosprawności i od 2.01.2026 dzieci zgodnie z rozporządzeniem Ministra Zdrowia z 19.12.2025 r.)</a:t>
            </a:r>
          </a:p>
          <a:p>
            <a:r>
              <a:rPr lang="pl-PL" sz="2000" dirty="0"/>
              <a:t>Kontrakty z NFZ zawieszone ale do negocjacji w związku z nowymi zasadami. Pula z NFZ na rok 2026 r. to 60 mln. Zł. Wymagania NFZ do realizacji kontraktu – dokumentacja, sprzęt, kwalifikacje, dostosowanie do niepełnosprawnych</a:t>
            </a:r>
          </a:p>
          <a:p>
            <a:r>
              <a:rPr lang="pl-PL" sz="2000" dirty="0"/>
              <a:t>Warunkiem pozyskania pacjenta komercyjnego jest cena i jakość usług</a:t>
            </a:r>
          </a:p>
          <a:p>
            <a:r>
              <a:rPr lang="pl-PL" sz="2000" dirty="0"/>
              <a:t>Najkorzystniej dla firmy to anestezjolog oferujący kompleksowość usług – własny sprzęt, materiały, leki, gazy i personel.</a:t>
            </a:r>
          </a:p>
          <a:p>
            <a:r>
              <a:rPr lang="pl-PL" sz="2000" dirty="0"/>
              <a:t>Średnio jeden stomatolog generuje 10 znieczuleń/mc. W placówce co najmniej 3 pracujących z pacjentem znieczulonym. Optimum 4, plus stomatolodzy dochodzący ze swoimi pacjentami.</a:t>
            </a:r>
          </a:p>
          <a:p>
            <a:r>
              <a:rPr lang="pl-PL" sz="2000" dirty="0"/>
              <a:t>Opłacalność dla anestezjologa to liczba znieczuleń &gt; 30 -  zarobek jak za ok. 6 dyżurów</a:t>
            </a:r>
          </a:p>
          <a:p>
            <a:r>
              <a:rPr lang="pl-PL" sz="2000" dirty="0"/>
              <a:t>W placówce z jednym stanowiskiem maksymalna wydajność to 20 dni x 3 pacjentów = 60! Przy dwóch stanowiskach uzyskuje się możliwość monopolu</a:t>
            </a:r>
          </a:p>
        </p:txBody>
      </p:sp>
    </p:spTree>
    <p:extLst>
      <p:ext uri="{BB962C8B-B14F-4D97-AF65-F5344CB8AC3E}">
        <p14:creationId xmlns:p14="http://schemas.microsoft.com/office/powerpoint/2010/main" val="18211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2F8026D-256F-7496-6818-0CDC8748BFC9}"/>
              </a:ext>
            </a:extLst>
          </p:cNvPr>
          <p:cNvSpPr>
            <a:spLocks noGrp="1"/>
          </p:cNvSpPr>
          <p:nvPr>
            <p:ph type="title"/>
          </p:nvPr>
        </p:nvSpPr>
        <p:spPr>
          <a:xfrm>
            <a:off x="838200" y="365125"/>
            <a:ext cx="10515600" cy="1325563"/>
          </a:xfrm>
        </p:spPr>
        <p:txBody>
          <a:bodyPr>
            <a:normAutofit/>
          </a:bodyPr>
          <a:lstStyle/>
          <a:p>
            <a:r>
              <a:rPr lang="pl-PL" sz="4600"/>
              <a:t>Przygotowanie i zabezpieczenie pacjenta</a:t>
            </a:r>
          </a:p>
        </p:txBody>
      </p:sp>
      <p:sp>
        <p:nvSpPr>
          <p:cNvPr id="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7EDB923-659B-7F56-48BC-22B049682AC2}"/>
              </a:ext>
            </a:extLst>
          </p:cNvPr>
          <p:cNvSpPr>
            <a:spLocks noGrp="1"/>
          </p:cNvSpPr>
          <p:nvPr>
            <p:ph idx="1"/>
          </p:nvPr>
        </p:nvSpPr>
        <p:spPr>
          <a:xfrm>
            <a:off x="838200" y="1929384"/>
            <a:ext cx="10515600" cy="4251960"/>
          </a:xfrm>
        </p:spPr>
        <p:txBody>
          <a:bodyPr>
            <a:normAutofit lnSpcReduction="10000"/>
          </a:bodyPr>
          <a:lstStyle/>
          <a:p>
            <a:r>
              <a:rPr lang="pl-PL" sz="1900" dirty="0"/>
              <a:t>Na czczo! To znaczy bez jedzenia stałych pokarmów co najmniej 4 godziny i 2 bez przyjmowania klarownych płynów. U dzieci okresy krótsze: 2-3 godziny pokarmy i 1-2 godziny płyny. Jednak każdy pacjent musi być traktowany jak z pełnym żołądkiem z możliwością postępowania </a:t>
            </a:r>
            <a:r>
              <a:rPr lang="pl-PL" sz="1900" dirty="0" err="1"/>
              <a:t>przeciwzachłystowego</a:t>
            </a:r>
            <a:r>
              <a:rPr lang="pl-PL" sz="1900" dirty="0"/>
              <a:t> (sprawny i wydolny ssak, szybka intubacja i unikanie wentylacji wysokimi ciśnieniami)</a:t>
            </a:r>
          </a:p>
          <a:p>
            <a:r>
              <a:rPr lang="pl-PL" sz="1900" dirty="0"/>
              <a:t>Nie ma restrykcji za makijaż, paznokcie czy wiszące ozdoby! </a:t>
            </a:r>
          </a:p>
          <a:p>
            <a:r>
              <a:rPr lang="pl-PL" sz="1900" dirty="0"/>
              <a:t>Luźne ubranie z ryzykiem zabrudzenia. U dzieci ew. zmiana ubrania</a:t>
            </a:r>
          </a:p>
          <a:p>
            <a:r>
              <a:rPr lang="pl-PL" sz="1900" dirty="0"/>
              <a:t>Oddanie moczu przed zabiegiem lub pampers u dzieci</a:t>
            </a:r>
          </a:p>
          <a:p>
            <a:r>
              <a:rPr lang="pl-PL" sz="1900" dirty="0"/>
              <a:t>Monitorowanie pacjenta EKG, SatO2, etCO2, stężenie O2 i gazów anestezjologicznych, parametry wentylacji, czasem temperatura</a:t>
            </a:r>
          </a:p>
          <a:p>
            <a:r>
              <a:rPr lang="pl-PL" sz="1900" dirty="0"/>
              <a:t>Pewne źródło tlenu!</a:t>
            </a:r>
          </a:p>
          <a:p>
            <a:r>
              <a:rPr lang="pl-PL" sz="1900" dirty="0"/>
              <a:t>Defibrylator i zestaw reanimacyjny i przeciwwstrząsowy</a:t>
            </a:r>
          </a:p>
          <a:p>
            <a:r>
              <a:rPr lang="pl-PL" sz="1900" dirty="0"/>
              <a:t>Mocowanie dorosłych i większych dzieci do fotela szerokim pasem</a:t>
            </a:r>
          </a:p>
        </p:txBody>
      </p:sp>
    </p:spTree>
    <p:extLst>
      <p:ext uri="{BB962C8B-B14F-4D97-AF65-F5344CB8AC3E}">
        <p14:creationId xmlns:p14="http://schemas.microsoft.com/office/powerpoint/2010/main" val="33342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EA42032-DD8A-8E84-123C-6114EF6AB55F}"/>
              </a:ext>
            </a:extLst>
          </p:cNvPr>
          <p:cNvSpPr>
            <a:spLocks noGrp="1"/>
          </p:cNvSpPr>
          <p:nvPr>
            <p:ph type="title"/>
          </p:nvPr>
        </p:nvSpPr>
        <p:spPr>
          <a:xfrm>
            <a:off x="838200" y="673770"/>
            <a:ext cx="3220329" cy="2027227"/>
          </a:xfrm>
        </p:spPr>
        <p:txBody>
          <a:bodyPr anchor="t">
            <a:normAutofit/>
          </a:bodyPr>
          <a:lstStyle/>
          <a:p>
            <a:r>
              <a:rPr lang="pl-PL" sz="3800">
                <a:solidFill>
                  <a:srgbClr val="FFFFFF"/>
                </a:solidFill>
              </a:rPr>
              <a:t>Badania przed znieczuleniem</a:t>
            </a:r>
          </a:p>
        </p:txBody>
      </p:sp>
      <p:graphicFrame>
        <p:nvGraphicFramePr>
          <p:cNvPr id="5" name="Symbol zastępczy zawartości 2">
            <a:extLst>
              <a:ext uri="{FF2B5EF4-FFF2-40B4-BE49-F238E27FC236}">
                <a16:creationId xmlns:a16="http://schemas.microsoft.com/office/drawing/2014/main" id="{C1F2CE7D-DD72-DAD2-CB92-4DEDFB4A532A}"/>
              </a:ext>
            </a:extLst>
          </p:cNvPr>
          <p:cNvGraphicFramePr>
            <a:graphicFrameLocks noGrp="1"/>
          </p:cNvGraphicFramePr>
          <p:nvPr>
            <p:ph idx="1"/>
            <p:extLst>
              <p:ext uri="{D42A27DB-BD31-4B8C-83A1-F6EECF244321}">
                <p14:modId xmlns:p14="http://schemas.microsoft.com/office/powerpoint/2010/main" val="260294625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85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7" y="381001"/>
            <a:ext cx="6858001" cy="6095995"/>
          </a:xfrm>
          <a:prstGeom prst="rect">
            <a:avLst/>
          </a:prstGeom>
          <a:ln>
            <a:noFill/>
          </a:ln>
          <a:effectLst>
            <a:outerShdw blurRad="381000" dist="101600" sx="99000" sy="99000" algn="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C1EDDD8-6BAC-1C10-9160-9D4ED5FF0D86}"/>
              </a:ext>
            </a:extLst>
          </p:cNvPr>
          <p:cNvSpPr>
            <a:spLocks noGrp="1"/>
          </p:cNvSpPr>
          <p:nvPr>
            <p:ph type="title"/>
          </p:nvPr>
        </p:nvSpPr>
        <p:spPr>
          <a:xfrm>
            <a:off x="707413" y="4544704"/>
            <a:ext cx="4792635" cy="1811645"/>
          </a:xfrm>
        </p:spPr>
        <p:txBody>
          <a:bodyPr anchor="ctr">
            <a:normAutofit/>
          </a:bodyPr>
          <a:lstStyle/>
          <a:p>
            <a:r>
              <a:rPr lang="pl-PL" sz="4000"/>
              <a:t>Przeprowadzenie znieczulenia</a:t>
            </a:r>
          </a:p>
        </p:txBody>
      </p:sp>
      <p:pic>
        <p:nvPicPr>
          <p:cNvPr id="5" name="Picture 4">
            <a:extLst>
              <a:ext uri="{FF2B5EF4-FFF2-40B4-BE49-F238E27FC236}">
                <a16:creationId xmlns:a16="http://schemas.microsoft.com/office/drawing/2014/main" id="{A02078BC-C35D-D2F0-9D35-0BD9E2896FAF}"/>
              </a:ext>
            </a:extLst>
          </p:cNvPr>
          <p:cNvPicPr>
            <a:picLocks noChangeAspect="1"/>
          </p:cNvPicPr>
          <p:nvPr/>
        </p:nvPicPr>
        <p:blipFill>
          <a:blip r:embed="rId2"/>
          <a:srcRect r="16667"/>
          <a:stretch>
            <a:fillRect/>
          </a:stretch>
        </p:blipFill>
        <p:spPr>
          <a:xfrm>
            <a:off x="-1" y="10"/>
            <a:ext cx="6096001" cy="4114790"/>
          </a:xfrm>
          <a:prstGeom prst="rect">
            <a:avLst/>
          </a:prstGeom>
        </p:spPr>
      </p:pic>
      <p:sp>
        <p:nvSpPr>
          <p:cNvPr id="3" name="Symbol zastępczy zawartości 2">
            <a:extLst>
              <a:ext uri="{FF2B5EF4-FFF2-40B4-BE49-F238E27FC236}">
                <a16:creationId xmlns:a16="http://schemas.microsoft.com/office/drawing/2014/main" id="{3823F9EE-7288-0FAB-0384-12F1ADF2971D}"/>
              </a:ext>
            </a:extLst>
          </p:cNvPr>
          <p:cNvSpPr>
            <a:spLocks noGrp="1"/>
          </p:cNvSpPr>
          <p:nvPr>
            <p:ph idx="1"/>
          </p:nvPr>
        </p:nvSpPr>
        <p:spPr>
          <a:xfrm>
            <a:off x="6803410" y="691912"/>
            <a:ext cx="4585646" cy="5474173"/>
          </a:xfrm>
        </p:spPr>
        <p:txBody>
          <a:bodyPr anchor="ctr">
            <a:normAutofit/>
          </a:bodyPr>
          <a:lstStyle/>
          <a:p>
            <a:r>
              <a:rPr lang="pl-PL" sz="1700"/>
              <a:t>Monitorowanie</a:t>
            </a:r>
          </a:p>
          <a:p>
            <a:r>
              <a:rPr lang="pl-PL" sz="1700"/>
              <a:t>Wkłucie obwodowe, o ile możliwe przed indukcją lub indukcja wziewna</a:t>
            </a:r>
          </a:p>
          <a:p>
            <a:r>
              <a:rPr lang="pl-PL" sz="1700"/>
              <a:t>Indukcja znieczulenia najlepiej dożylna, przy wziewnym u dzieci do 20 kg, a po uzyskaniu znieczulenia zawsze wkłucie obwodowe</a:t>
            </a:r>
          </a:p>
          <a:p>
            <a:r>
              <a:rPr lang="pl-PL" sz="1700"/>
              <a:t>Intubacja</a:t>
            </a:r>
          </a:p>
          <a:p>
            <a:r>
              <a:rPr lang="pl-PL" sz="1700"/>
              <a:t>Zabezpieczenie przeciwuciskowe i termiczne</a:t>
            </a:r>
          </a:p>
          <a:p>
            <a:r>
              <a:rPr lang="pl-PL" sz="1700"/>
              <a:t>Ochrona przed upadkiem</a:t>
            </a:r>
          </a:p>
          <a:p>
            <a:r>
              <a:rPr lang="pl-PL" sz="1700"/>
              <a:t>Stabilizacja stanu pacjenta i modyfikacja w zależności od potrzeb</a:t>
            </a:r>
          </a:p>
          <a:p>
            <a:r>
              <a:rPr lang="pl-PL" sz="1700"/>
              <a:t>Wybudzenie</a:t>
            </a:r>
          </a:p>
          <a:p>
            <a:r>
              <a:rPr lang="pl-PL" sz="1700"/>
              <a:t>Usunięcie monitorowania i wkłucia obwodowego</a:t>
            </a:r>
          </a:p>
          <a:p>
            <a:r>
              <a:rPr lang="pl-PL" sz="1700"/>
              <a:t>Oddanie pod opiekę opiekuna pacjenta wydolnego i w kontakcie</a:t>
            </a:r>
          </a:p>
          <a:p>
            <a:endParaRPr lang="pl-PL" sz="1700"/>
          </a:p>
        </p:txBody>
      </p:sp>
    </p:spTree>
    <p:extLst>
      <p:ext uri="{BB962C8B-B14F-4D97-AF65-F5344CB8AC3E}">
        <p14:creationId xmlns:p14="http://schemas.microsoft.com/office/powerpoint/2010/main" val="355952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6440C-0F11-B454-699E-4D53EC3A97C3}"/>
              </a:ext>
            </a:extLst>
          </p:cNvPr>
          <p:cNvPicPr>
            <a:picLocks noChangeAspect="1"/>
          </p:cNvPicPr>
          <p:nvPr/>
        </p:nvPicPr>
        <p:blipFill>
          <a:blip r:embed="rId2"/>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76AD3B64-1AA6-C7DD-D851-4F6B695A3BA8}"/>
              </a:ext>
            </a:extLst>
          </p:cNvPr>
          <p:cNvSpPr>
            <a:spLocks noGrp="1"/>
          </p:cNvSpPr>
          <p:nvPr>
            <p:ph type="title"/>
          </p:nvPr>
        </p:nvSpPr>
        <p:spPr>
          <a:xfrm>
            <a:off x="838200" y="365125"/>
            <a:ext cx="10515600" cy="1325563"/>
          </a:xfrm>
        </p:spPr>
        <p:txBody>
          <a:bodyPr>
            <a:normAutofit/>
          </a:bodyPr>
          <a:lstStyle/>
          <a:p>
            <a:r>
              <a:rPr lang="pl-PL" sz="4100"/>
              <a:t>Powikłania znieczulenia i odpowiedzialność za znieczulenie w warunkach ambulatoryjnych</a:t>
            </a:r>
          </a:p>
        </p:txBody>
      </p:sp>
      <p:sp>
        <p:nvSpPr>
          <p:cNvPr id="3" name="Symbol zastępczy zawartości 2">
            <a:extLst>
              <a:ext uri="{FF2B5EF4-FFF2-40B4-BE49-F238E27FC236}">
                <a16:creationId xmlns:a16="http://schemas.microsoft.com/office/drawing/2014/main" id="{8171BE63-66C7-C914-9180-617CFC6714C3}"/>
              </a:ext>
            </a:extLst>
          </p:cNvPr>
          <p:cNvSpPr>
            <a:spLocks noGrp="1"/>
          </p:cNvSpPr>
          <p:nvPr>
            <p:ph idx="1"/>
          </p:nvPr>
        </p:nvSpPr>
        <p:spPr>
          <a:xfrm>
            <a:off x="838200" y="1825625"/>
            <a:ext cx="10515600" cy="4351338"/>
          </a:xfrm>
        </p:spPr>
        <p:txBody>
          <a:bodyPr>
            <a:normAutofit/>
          </a:bodyPr>
          <a:lstStyle/>
          <a:p>
            <a:r>
              <a:rPr lang="pl-PL" sz="2200" dirty="0"/>
              <a:t>Za bezpieczeństwo pacjenta w trakcie zabiegu zawsze odpowiada anestezjolog do powrotu pełnej wydolności oddechowej i krążeniowej oraz częściowo świadomości.</a:t>
            </a:r>
          </a:p>
          <a:p>
            <a:r>
              <a:rPr lang="pl-PL" sz="2200" dirty="0"/>
              <a:t>W trakcie zabiegu możliwa reakcja alergiczna lub skurcz oskrzeli, hipotonia polekowa, możliwe wynaczynienie leków po pęknięciu żyły. Zawsze zabezpieczenie przed zmianami związanymi z uciskiem czy wychłodzeniem i monitorowanie wszystkich parametrów życiowych.</a:t>
            </a:r>
          </a:p>
          <a:p>
            <a:r>
              <a:rPr lang="pl-PL" sz="2200" dirty="0"/>
              <a:t>Powikłania po zabiegu są rzadkie i występują do pierwszej godziny po znieczuleniu – najczęściej ból, nudności i rzadko wymioty, czasem niewielkie krwawienie z nosa po intubacji, nadwrażliwość oskrzeli nawet ze skurczem, obrzęk krtani z chrypką, suchym kaszlem wymagającym inhalacji, niewielkie uszkodzenie tkanek w związku z intubacją, powikłania z powodu iniekcji leków poza naczynie. Infekcje w </a:t>
            </a:r>
            <a:r>
              <a:rPr lang="pl-PL" sz="2200" dirty="0" err="1"/>
              <a:t>nosogardzieli</a:t>
            </a:r>
            <a:r>
              <a:rPr lang="pl-PL" sz="2200" dirty="0"/>
              <a:t> lub układzie oddechowym. Zawsze do 6 godzin przemijające zaburzenia świadomości, koncentracji i sprawności psychofizycznej. </a:t>
            </a:r>
          </a:p>
        </p:txBody>
      </p:sp>
    </p:spTree>
    <p:extLst>
      <p:ext uri="{BB962C8B-B14F-4D97-AF65-F5344CB8AC3E}">
        <p14:creationId xmlns:p14="http://schemas.microsoft.com/office/powerpoint/2010/main" val="386564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2089A-3AEC-4970-0E17-F95F4351162E}"/>
              </a:ext>
            </a:extLst>
          </p:cNvPr>
          <p:cNvPicPr>
            <a:picLocks noChangeAspect="1"/>
          </p:cNvPicPr>
          <p:nvPr/>
        </p:nvPicPr>
        <p:blipFill>
          <a:blip r:embed="rId2"/>
          <a:srcRect b="2500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41E832C9-A979-BC81-C2C8-2D14104E4755}"/>
              </a:ext>
            </a:extLst>
          </p:cNvPr>
          <p:cNvSpPr>
            <a:spLocks noGrp="1"/>
          </p:cNvSpPr>
          <p:nvPr>
            <p:ph type="title"/>
          </p:nvPr>
        </p:nvSpPr>
        <p:spPr>
          <a:xfrm>
            <a:off x="838200" y="365125"/>
            <a:ext cx="10515600" cy="1325563"/>
          </a:xfrm>
        </p:spPr>
        <p:txBody>
          <a:bodyPr>
            <a:normAutofit/>
          </a:bodyPr>
          <a:lstStyle/>
          <a:p>
            <a:r>
              <a:rPr lang="pl-PL" dirty="0"/>
              <a:t>Zalecenia dla pacjenta i opiekuna</a:t>
            </a:r>
            <a:endParaRPr lang="pl-PL"/>
          </a:p>
        </p:txBody>
      </p:sp>
      <p:graphicFrame>
        <p:nvGraphicFramePr>
          <p:cNvPr id="5" name="Symbol zastępczy zawartości 2">
            <a:extLst>
              <a:ext uri="{FF2B5EF4-FFF2-40B4-BE49-F238E27FC236}">
                <a16:creationId xmlns:a16="http://schemas.microsoft.com/office/drawing/2014/main" id="{CD60AA1A-8B99-EFAA-952E-38E700725014}"/>
              </a:ext>
            </a:extLst>
          </p:cNvPr>
          <p:cNvGraphicFramePr>
            <a:graphicFrameLocks noGrp="1"/>
          </p:cNvGraphicFramePr>
          <p:nvPr>
            <p:ph idx="1"/>
            <p:extLst>
              <p:ext uri="{D42A27DB-BD31-4B8C-83A1-F6EECF244321}">
                <p14:modId xmlns:p14="http://schemas.microsoft.com/office/powerpoint/2010/main" val="27490040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686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Sprzęt medyczny, w pomieszczeniu, ubrania, osoba&#10;&#10;Zawartość wygenerowana przez AI może być niepoprawna.">
            <a:extLst>
              <a:ext uri="{FF2B5EF4-FFF2-40B4-BE49-F238E27FC236}">
                <a16:creationId xmlns:a16="http://schemas.microsoft.com/office/drawing/2014/main" id="{52D4C81D-F12A-DA6C-164C-4EE948FEC02E}"/>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3575" b="11425"/>
          <a:stretch>
            <a:fillRect/>
          </a:stretch>
        </p:blipFill>
        <p:spPr>
          <a:xfrm>
            <a:off x="20" y="1"/>
            <a:ext cx="12191980" cy="6857999"/>
          </a:xfrm>
          <a:prstGeom prst="rect">
            <a:avLst/>
          </a:prstGeom>
          <a:effectLst>
            <a:glow rad="101600">
              <a:schemeClr val="bg2">
                <a:lumMod val="10000"/>
                <a:lumOff val="90000"/>
                <a:alpha val="40000"/>
              </a:schemeClr>
            </a:glow>
          </a:effectLst>
        </p:spPr>
      </p:pic>
      <p:sp>
        <p:nvSpPr>
          <p:cNvPr id="2" name="Tytuł 1">
            <a:extLst>
              <a:ext uri="{FF2B5EF4-FFF2-40B4-BE49-F238E27FC236}">
                <a16:creationId xmlns:a16="http://schemas.microsoft.com/office/drawing/2014/main" id="{5EE52580-4689-4FEB-3758-70C7144B57D5}"/>
              </a:ext>
            </a:extLst>
          </p:cNvPr>
          <p:cNvSpPr>
            <a:spLocks noGrp="1"/>
          </p:cNvSpPr>
          <p:nvPr>
            <p:ph type="ctrTitle"/>
          </p:nvPr>
        </p:nvSpPr>
        <p:spPr>
          <a:xfrm>
            <a:off x="1407886" y="367619"/>
            <a:ext cx="9144000" cy="837067"/>
          </a:xfrm>
        </p:spPr>
        <p:txBody>
          <a:bodyPr>
            <a:normAutofit fontScale="90000"/>
          </a:bodyPr>
          <a:lstStyle/>
          <a:p>
            <a:r>
              <a:rPr lang="pl-PL" dirty="0">
                <a:solidFill>
                  <a:srgbClr val="FFFFFF"/>
                </a:solidFill>
              </a:rPr>
              <a:t>O mnie</a:t>
            </a:r>
          </a:p>
        </p:txBody>
      </p:sp>
      <p:sp>
        <p:nvSpPr>
          <p:cNvPr id="3" name="Podtytuł 2">
            <a:extLst>
              <a:ext uri="{FF2B5EF4-FFF2-40B4-BE49-F238E27FC236}">
                <a16:creationId xmlns:a16="http://schemas.microsoft.com/office/drawing/2014/main" id="{315CE785-24D9-FBAF-E656-6A8CC129BA1F}"/>
              </a:ext>
            </a:extLst>
          </p:cNvPr>
          <p:cNvSpPr>
            <a:spLocks noGrp="1"/>
          </p:cNvSpPr>
          <p:nvPr>
            <p:ph type="subTitle" idx="1"/>
          </p:nvPr>
        </p:nvSpPr>
        <p:spPr>
          <a:xfrm>
            <a:off x="1015999" y="1204686"/>
            <a:ext cx="10218057" cy="5094514"/>
          </a:xfrm>
        </p:spPr>
        <p:txBody>
          <a:bodyPr>
            <a:normAutofit lnSpcReduction="10000"/>
          </a:bodyPr>
          <a:lstStyle/>
          <a:p>
            <a:pPr algn="just"/>
            <a:r>
              <a:rPr lang="pl-PL" sz="3600" dirty="0">
                <a:solidFill>
                  <a:srgbClr val="FFFFFF"/>
                </a:solidFill>
              </a:rPr>
              <a:t>- </a:t>
            </a:r>
            <a:r>
              <a:rPr lang="pl-PL" dirty="0">
                <a:solidFill>
                  <a:srgbClr val="FFFFFF"/>
                </a:solidFill>
              </a:rPr>
              <a:t>36</a:t>
            </a:r>
            <a:r>
              <a:rPr lang="pl-PL" sz="1000" dirty="0">
                <a:solidFill>
                  <a:srgbClr val="FFFFFF"/>
                </a:solidFill>
              </a:rPr>
              <a:t> </a:t>
            </a:r>
            <a:r>
              <a:rPr lang="pl-PL" dirty="0">
                <a:solidFill>
                  <a:srgbClr val="FFFFFF"/>
                </a:solidFill>
              </a:rPr>
              <a:t>lat pracy jako anestezjolog i ok 61,5 tys. znieczuleń na koncie. Specjalizacje z anestezjologii prof. Zdzisław Zagrobelny i prof. Piotr  </a:t>
            </a:r>
            <a:r>
              <a:rPr lang="pl-PL" dirty="0" err="1">
                <a:solidFill>
                  <a:srgbClr val="FFFFFF"/>
                </a:solidFill>
              </a:rPr>
              <a:t>Gaszyńskiegi</a:t>
            </a:r>
            <a:r>
              <a:rPr lang="pl-PL" dirty="0">
                <a:solidFill>
                  <a:srgbClr val="FFFFFF"/>
                </a:solidFill>
              </a:rPr>
              <a:t> (WAM Łódź), a z chorób wewnętrznych u prof. Waldemara Banasiaka i Piotra Ponikowskiego (4WSK Wrocław). Kwalifikacje z ratownictwa medycznego (uczestnik pierwszego kursu prowadzonego przez Amerykanów, szkolących kadrę na potrzeby nowej specjalizacji z Ratownictwa Medycznego, kursy instruktorskie ALS, PALS, BTLS, ACLS, zarządzania i postępowania w katastrofach, laureat dwóch Mistrzostw Polski i wychowawca dwóch Mistrzów Polski w Ratownictwie Medycznym i jedynego polskiego Mistrza Świata), koordynacji w przeszczepianiu narządów po kursie TPM w Budapeszcie (pierwszy koordynator POLTRANSPLANT-u na Opolszczyźnie). Znieczulenia dzieci od 1995 roku w zakresie ortopedii (pierwsze znieczulenie krzyżowe na Opolszczyźnie) i laryngologii. Znieczulenia w stomatologii od 2009 r. Do końca 2025 r. ok. 4200 znieczuleń w stomatologii dzieci, dorosłych, osób niepełnosprawnych z wadami i chorobami, którym odmawiano znieczulenia w innych placówkach.</a:t>
            </a:r>
          </a:p>
        </p:txBody>
      </p:sp>
    </p:spTree>
    <p:extLst>
      <p:ext uri="{BB962C8B-B14F-4D97-AF65-F5344CB8AC3E}">
        <p14:creationId xmlns:p14="http://schemas.microsoft.com/office/powerpoint/2010/main" val="70782535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60C853D-3A92-340B-91AA-3E5E959A57B6}"/>
              </a:ext>
            </a:extLst>
          </p:cNvPr>
          <p:cNvSpPr>
            <a:spLocks noGrp="1"/>
          </p:cNvSpPr>
          <p:nvPr>
            <p:ph type="title"/>
          </p:nvPr>
        </p:nvSpPr>
        <p:spPr>
          <a:xfrm>
            <a:off x="546645" y="665653"/>
            <a:ext cx="4421401" cy="3566160"/>
          </a:xfrm>
        </p:spPr>
        <p:txBody>
          <a:bodyPr vert="horz" lIns="91440" tIns="45720" rIns="91440" bIns="45720" rtlCol="0" anchor="b">
            <a:normAutofit/>
          </a:bodyPr>
          <a:lstStyle/>
          <a:p>
            <a:pPr algn="ctr"/>
            <a:r>
              <a:rPr lang="en-US" sz="7200" dirty="0" err="1"/>
              <a:t>Dziękuję</a:t>
            </a:r>
            <a:r>
              <a:rPr lang="en-US" sz="7200" dirty="0"/>
              <a:t> za </a:t>
            </a:r>
            <a:r>
              <a:rPr lang="en-US" sz="7200" dirty="0" err="1"/>
              <a:t>uwagę</a:t>
            </a:r>
            <a:endParaRPr lang="en-US" sz="7200" dirty="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Ludzka twarz, osoba, ubrania, w pomieszczeniu&#10;&#10;Zawartość wygenerowana przez AI może być niepoprawna.">
            <a:extLst>
              <a:ext uri="{FF2B5EF4-FFF2-40B4-BE49-F238E27FC236}">
                <a16:creationId xmlns:a16="http://schemas.microsoft.com/office/drawing/2014/main" id="{9D33CE89-0755-2A13-9A42-752C13DF46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363" r="-1" b="20862"/>
          <a:stretch>
            <a:fillRect/>
          </a:stretch>
        </p:blipFill>
        <p:spPr>
          <a:xfrm>
            <a:off x="5514690" y="10"/>
            <a:ext cx="667578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9422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w pomieszczeniu, ściana, Sprzęt medyczny, tekst&#10;&#10;Zawartość wygenerowana przez AI może być niepoprawna.">
            <a:extLst>
              <a:ext uri="{FF2B5EF4-FFF2-40B4-BE49-F238E27FC236}">
                <a16:creationId xmlns:a16="http://schemas.microsoft.com/office/drawing/2014/main" id="{8C158885-161A-5740-E464-008D76397337}"/>
              </a:ext>
            </a:extLst>
          </p:cNvPr>
          <p:cNvPicPr>
            <a:picLocks noChangeAspect="1"/>
          </p:cNvPicPr>
          <p:nvPr/>
        </p:nvPicPr>
        <p:blipFill>
          <a:blip r:embed="rId2">
            <a:extLst>
              <a:ext uri="{28A0092B-C50C-407E-A947-70E740481C1C}">
                <a14:useLocalDpi xmlns:a14="http://schemas.microsoft.com/office/drawing/2010/main" val="0"/>
              </a:ext>
            </a:extLst>
          </a:blip>
          <a:srcRect b="5436"/>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C985CB9D-2DDC-647C-4F51-0BB9E1E9A7B9}"/>
              </a:ext>
            </a:extLst>
          </p:cNvPr>
          <p:cNvSpPr>
            <a:spLocks noGrp="1"/>
          </p:cNvSpPr>
          <p:nvPr>
            <p:ph type="title"/>
          </p:nvPr>
        </p:nvSpPr>
        <p:spPr>
          <a:xfrm>
            <a:off x="7531610" y="365125"/>
            <a:ext cx="3822189" cy="1899912"/>
          </a:xfrm>
        </p:spPr>
        <p:txBody>
          <a:bodyPr>
            <a:normAutofit/>
          </a:bodyPr>
          <a:lstStyle/>
          <a:p>
            <a:r>
              <a:rPr lang="pl-PL" sz="3400"/>
              <a:t>Korzyści z posiadania w klinice anestezjologa</a:t>
            </a:r>
          </a:p>
        </p:txBody>
      </p:sp>
      <p:sp>
        <p:nvSpPr>
          <p:cNvPr id="3" name="Symbol zastępczy zawartości 2">
            <a:extLst>
              <a:ext uri="{FF2B5EF4-FFF2-40B4-BE49-F238E27FC236}">
                <a16:creationId xmlns:a16="http://schemas.microsoft.com/office/drawing/2014/main" id="{4FFD7EB3-4699-EDA4-388A-7FC6344F543E}"/>
              </a:ext>
            </a:extLst>
          </p:cNvPr>
          <p:cNvSpPr>
            <a:spLocks noGrp="1"/>
          </p:cNvSpPr>
          <p:nvPr>
            <p:ph idx="1"/>
          </p:nvPr>
        </p:nvSpPr>
        <p:spPr>
          <a:xfrm>
            <a:off x="7531610" y="2434201"/>
            <a:ext cx="3822189" cy="3742762"/>
          </a:xfrm>
        </p:spPr>
        <p:txBody>
          <a:bodyPr>
            <a:normAutofit/>
          </a:bodyPr>
          <a:lstStyle/>
          <a:p>
            <a:r>
              <a:rPr lang="pl-PL" sz="1900" dirty="0"/>
              <a:t>Bezpieczeństwo dla pacjenta</a:t>
            </a:r>
          </a:p>
          <a:p>
            <a:r>
              <a:rPr lang="pl-PL" sz="1900" dirty="0"/>
              <a:t>Rozszerzenie oferty o pacjentów wymagających znieczulenia</a:t>
            </a:r>
          </a:p>
          <a:p>
            <a:r>
              <a:rPr lang="pl-PL" sz="1900" dirty="0"/>
              <a:t>Zwiększenie dochodów kliniki, a zwłaszcza stomatologa pracującego ze znieczulonym pacjentem</a:t>
            </a:r>
          </a:p>
          <a:p>
            <a:r>
              <a:rPr lang="pl-PL" sz="1900" dirty="0"/>
              <a:t>W przypadku dwóch stanowisk równoległe znieczulanie dwojga  pacjentów i skrócenie czasu oczekiwania na zabieg.</a:t>
            </a:r>
          </a:p>
          <a:p>
            <a:endParaRPr lang="pl-PL" sz="1900" dirty="0"/>
          </a:p>
        </p:txBody>
      </p:sp>
    </p:spTree>
    <p:extLst>
      <p:ext uri="{BB962C8B-B14F-4D97-AF65-F5344CB8AC3E}">
        <p14:creationId xmlns:p14="http://schemas.microsoft.com/office/powerpoint/2010/main" val="194325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987C1DD-F154-6625-84D9-045710C98E84}"/>
              </a:ext>
            </a:extLst>
          </p:cNvPr>
          <p:cNvSpPr>
            <a:spLocks noGrp="1"/>
          </p:cNvSpPr>
          <p:nvPr>
            <p:ph type="title"/>
          </p:nvPr>
        </p:nvSpPr>
        <p:spPr>
          <a:xfrm>
            <a:off x="1156851" y="637762"/>
            <a:ext cx="9888496" cy="900131"/>
          </a:xfrm>
        </p:spPr>
        <p:txBody>
          <a:bodyPr anchor="t">
            <a:normAutofit/>
          </a:bodyPr>
          <a:lstStyle/>
          <a:p>
            <a:r>
              <a:rPr lang="pl-PL" sz="1900">
                <a:solidFill>
                  <a:schemeClr val="bg1"/>
                </a:solidFill>
              </a:rPr>
              <a:t>Rozporządzenie Ministra Zdrowia z dnia 16 grudnia 2016 r. w sprawie standardu organizacyjnego opieki zdrowotnej w dziedzinie anestezjologii i intensywnej terapii (Dz. U. z 2022 r. poz. 392)</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34E64FB-CC83-4067-CA80-277993DBFEF7}"/>
              </a:ext>
            </a:extLst>
          </p:cNvPr>
          <p:cNvSpPr>
            <a:spLocks noGrp="1"/>
          </p:cNvSpPr>
          <p:nvPr>
            <p:ph idx="1"/>
          </p:nvPr>
        </p:nvSpPr>
        <p:spPr>
          <a:xfrm>
            <a:off x="1155548" y="2217343"/>
            <a:ext cx="9880893" cy="3959619"/>
          </a:xfrm>
        </p:spPr>
        <p:txBody>
          <a:bodyPr>
            <a:normAutofit/>
          </a:bodyPr>
          <a:lstStyle/>
          <a:p>
            <a:r>
              <a:rPr lang="pl-PL" sz="1100" b="1"/>
              <a:t>§ 5. </a:t>
            </a:r>
            <a:r>
              <a:rPr lang="pl-PL" sz="1100"/>
              <a:t>Standardy określone w § 9 pkt 5 i 7–15 oraz wymagania dotyczące wyposażenia stanowiska znieczulenia określone w części I załącznika nr 1 do rozporządzenia stosuje się w: 1) ambulatorium lub zakładzie leczniczym, w którym są udzielane stacjonarne i całodobowe świadczenia zdrowotne inne niż świadczenia szpitalne, 2) pomieszczeniach, w których jest wykonywana praktyka zawodowa – w których są udzielane świadczenia zdrowotne z zakresu anestezji.</a:t>
            </a:r>
          </a:p>
          <a:p>
            <a:r>
              <a:rPr lang="pl-PL" sz="1100" b="1"/>
              <a:t>§ 8. 1</a:t>
            </a:r>
            <a:r>
              <a:rPr lang="pl-PL" sz="1100"/>
              <a:t>. W podmiocie leczniczym świadczenia zdrowotne z zakresu anestezji, polegające na wykonywaniu znieczulenia ogólnego oraz znieczulenia regionalnego: zewnątrzoponowego i podpajęczynówkowego, mogą być udzielane wyłącznie przez lekarza specjalistę anestezjologii i intensywnej terapii.</a:t>
            </a:r>
          </a:p>
          <a:p>
            <a:r>
              <a:rPr lang="pl-PL" sz="1100" b="1"/>
              <a:t>§ 9.</a:t>
            </a:r>
            <a:r>
              <a:rPr lang="pl-PL" sz="1100"/>
              <a:t>podczas znieczulenia z lekarzem współpracuje pielęgniarka anestezjologiczna; dotyczy to również znieczuleń wykonywanych poza salą operacyjną;</a:t>
            </a:r>
          </a:p>
          <a:p>
            <a:r>
              <a:rPr lang="pl-PL" sz="1100"/>
              <a:t>lekarz specjalista anestezjologii i intensywnej terapii zapoznaje się z dokumentacją medyczną pacjenta, oraz przeprowadza, nie później niż 24 godziny przed zabiegiem w trybie planowym, badanie w celu zakwalifikowania pacjenta do znieczulenia</a:t>
            </a:r>
          </a:p>
          <a:p>
            <a:r>
              <a:rPr lang="pl-PL" sz="1100"/>
              <a:t>zgodnie ze stanem zdrowia pacjenta i wskazaniami medycznymi; lekarz specjalista anestezjologii i intensywnej terapii, może zlecić dodatkowe badania i konsultacje niezbędne do zakwalifikowania pacjenta do znieczulenia;</a:t>
            </a:r>
          </a:p>
          <a:p>
            <a:r>
              <a:rPr lang="pl-PL" sz="1100"/>
              <a:t>lekarz kwalifikujący pacjenta do znieczulenia wypełnia podczas kwalifikacji kartę konsultacji anestezjologicznej; dokument zawierający zgodę pacjenta na znieczulenie dołącza się do historii choroby;</a:t>
            </a:r>
          </a:p>
          <a:p>
            <a:r>
              <a:rPr lang="pl-PL" sz="1100"/>
              <a:t>lekarz wykonujący znieczulenie może opuścić znieczulanego pacjenta w celu przeprowadzenia resuscytacji lub innych czynności z zakresu anestezjologii i intensywnej terapii, jeżeli uzna, że opuszczenie znieczulanego pacjenta nie stanowi bezpośredniego zagrożenia dla jego życia; w takim przypadku przy pacjencie do czasu przybycia lekarza wykonującego znieczulenie pozostaje pielęgniarka anestezjologiczna;</a:t>
            </a:r>
          </a:p>
        </p:txBody>
      </p:sp>
    </p:spTree>
    <p:extLst>
      <p:ext uri="{BB962C8B-B14F-4D97-AF65-F5344CB8AC3E}">
        <p14:creationId xmlns:p14="http://schemas.microsoft.com/office/powerpoint/2010/main" val="143230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3BBA08-5A44-A2C2-E61D-FEA63C51794A}"/>
              </a:ext>
            </a:extLst>
          </p:cNvPr>
          <p:cNvSpPr>
            <a:spLocks noGrp="1"/>
          </p:cNvSpPr>
          <p:nvPr>
            <p:ph type="title"/>
          </p:nvPr>
        </p:nvSpPr>
        <p:spPr>
          <a:xfrm>
            <a:off x="838200" y="1"/>
            <a:ext cx="10515600" cy="601979"/>
          </a:xfrm>
        </p:spPr>
        <p:txBody>
          <a:bodyPr>
            <a:normAutofit/>
          </a:bodyPr>
          <a:lstStyle/>
          <a:p>
            <a:pPr algn="ctr"/>
            <a:r>
              <a:rPr lang="pl-PL" sz="2800" b="1"/>
              <a:t>Wyposażenie stanowiska znieczulenia</a:t>
            </a:r>
            <a:endParaRPr lang="pl-PL" sz="2800" dirty="0"/>
          </a:p>
        </p:txBody>
      </p:sp>
      <p:sp>
        <p:nvSpPr>
          <p:cNvPr id="3" name="Symbol zastępczy zawartości 2">
            <a:extLst>
              <a:ext uri="{FF2B5EF4-FFF2-40B4-BE49-F238E27FC236}">
                <a16:creationId xmlns:a16="http://schemas.microsoft.com/office/drawing/2014/main" id="{7451802E-3146-B3B1-F6FA-591473FCAA56}"/>
              </a:ext>
            </a:extLst>
          </p:cNvPr>
          <p:cNvSpPr>
            <a:spLocks noGrp="1"/>
          </p:cNvSpPr>
          <p:nvPr>
            <p:ph idx="1"/>
          </p:nvPr>
        </p:nvSpPr>
        <p:spPr>
          <a:xfrm>
            <a:off x="838200" y="601980"/>
            <a:ext cx="10515600" cy="5699760"/>
          </a:xfrm>
        </p:spPr>
        <p:txBody>
          <a:bodyPr>
            <a:noAutofit/>
          </a:bodyPr>
          <a:lstStyle/>
          <a:p>
            <a:pPr>
              <a:lnSpc>
                <a:spcPct val="100000"/>
              </a:lnSpc>
              <a:spcBef>
                <a:spcPts val="300"/>
              </a:spcBef>
            </a:pPr>
            <a:r>
              <a:rPr lang="pl-PL" sz="1050"/>
              <a:t>1) aparat do znieczulenia ogólnego z respiratorem anestetycznym; aparaturę anestezjologiczną stanowiska znieczulenia ogólnego z zastosowaniem sztucznej wentylacji płuc wyposaża się także w:  a) alarm nadmiernego ciśnienia w układzie</a:t>
            </a:r>
          </a:p>
          <a:p>
            <a:pPr>
              <a:lnSpc>
                <a:spcPct val="100000"/>
              </a:lnSpc>
              <a:spcBef>
                <a:spcPts val="300"/>
              </a:spcBef>
            </a:pPr>
            <a:r>
              <a:rPr lang="pl-PL" sz="1050"/>
              <a:t> oddechowym, b) alarm rozłączenia w układzie oddechowym, c) urządzenie ciągłego pomiaru częstości oddychania, d) urządzenie ciągłego pomiaru objętości oddechowych;</a:t>
            </a:r>
          </a:p>
          <a:p>
            <a:pPr>
              <a:lnSpc>
                <a:spcPct val="100000"/>
              </a:lnSpc>
              <a:spcBef>
                <a:spcPts val="300"/>
              </a:spcBef>
            </a:pPr>
            <a:r>
              <a:rPr lang="pl-PL" sz="1050"/>
              <a:t>2) worek samorozprężalny i rurki ustno-gardłowe;</a:t>
            </a:r>
          </a:p>
          <a:p>
            <a:pPr>
              <a:lnSpc>
                <a:spcPct val="100000"/>
              </a:lnSpc>
              <a:spcBef>
                <a:spcPts val="300"/>
              </a:spcBef>
            </a:pPr>
            <a:r>
              <a:rPr lang="pl-PL" sz="1050"/>
              <a:t>3) źródło tlenu, powietrza i próżni;</a:t>
            </a:r>
          </a:p>
          <a:p>
            <a:pPr>
              <a:lnSpc>
                <a:spcPct val="100000"/>
              </a:lnSpc>
              <a:spcBef>
                <a:spcPts val="300"/>
              </a:spcBef>
            </a:pPr>
            <a:r>
              <a:rPr lang="pl-PL" sz="1050"/>
              <a:t>4) urządzenie do ssania;</a:t>
            </a:r>
          </a:p>
          <a:p>
            <a:pPr>
              <a:lnSpc>
                <a:spcPct val="100000"/>
              </a:lnSpc>
              <a:spcBef>
                <a:spcPts val="300"/>
              </a:spcBef>
            </a:pPr>
            <a:r>
              <a:rPr lang="pl-PL" sz="1050"/>
              <a:t>5) zestaw do intubacji dotchawicznej z rurkami intubacyjnymi i dwoma laryngoskopami;</a:t>
            </a:r>
          </a:p>
          <a:p>
            <a:pPr>
              <a:lnSpc>
                <a:spcPct val="100000"/>
              </a:lnSpc>
              <a:spcBef>
                <a:spcPts val="300"/>
              </a:spcBef>
            </a:pPr>
            <a:r>
              <a:rPr lang="pl-PL" sz="1050"/>
              <a:t>6) defibrylator z możliwością wykonania kardiowersji i elektrostymulacji – co najmniej 1 na zespół połączonych ze sobą stanowisk znieczulenia lub wyodrębnioną salę operacyjną;</a:t>
            </a:r>
          </a:p>
          <a:p>
            <a:pPr>
              <a:lnSpc>
                <a:spcPct val="100000"/>
              </a:lnSpc>
              <a:spcBef>
                <a:spcPts val="300"/>
              </a:spcBef>
            </a:pPr>
            <a:r>
              <a:rPr lang="pl-PL" sz="1050"/>
              <a:t>7) wyciąg gazów anestetycznych;</a:t>
            </a:r>
          </a:p>
          <a:p>
            <a:pPr>
              <a:lnSpc>
                <a:spcPct val="100000"/>
              </a:lnSpc>
              <a:spcBef>
                <a:spcPts val="300"/>
              </a:spcBef>
            </a:pPr>
            <a:r>
              <a:rPr lang="pl-PL" sz="1050"/>
              <a:t>8) zasilanie elektryczne z systemem awaryjnym;</a:t>
            </a:r>
          </a:p>
          <a:p>
            <a:pPr>
              <a:lnSpc>
                <a:spcPct val="100000"/>
              </a:lnSpc>
              <a:spcBef>
                <a:spcPts val="300"/>
              </a:spcBef>
            </a:pPr>
            <a:r>
              <a:rPr lang="pl-PL" sz="1050"/>
              <a:t>9) znormalizowany stolik (wózek) anestezjologiczny;</a:t>
            </a:r>
          </a:p>
          <a:p>
            <a:pPr>
              <a:lnSpc>
                <a:spcPct val="100000"/>
              </a:lnSpc>
              <a:spcBef>
                <a:spcPts val="300"/>
              </a:spcBef>
            </a:pPr>
            <a:r>
              <a:rPr lang="pl-PL" sz="1050"/>
              <a:t>10) źródło światła;</a:t>
            </a:r>
          </a:p>
          <a:p>
            <a:pPr>
              <a:lnSpc>
                <a:spcPct val="100000"/>
              </a:lnSpc>
              <a:spcBef>
                <a:spcPts val="300"/>
              </a:spcBef>
            </a:pPr>
            <a:r>
              <a:rPr lang="pl-PL" sz="1050"/>
              <a:t>11) sprzęt do dożylnego podawania leków;</a:t>
            </a:r>
          </a:p>
          <a:p>
            <a:pPr>
              <a:lnSpc>
                <a:spcPct val="100000"/>
              </a:lnSpc>
              <a:spcBef>
                <a:spcPts val="300"/>
              </a:spcBef>
            </a:pPr>
            <a:r>
              <a:rPr lang="pl-PL" sz="1050"/>
              <a:t>12) fonendoskop lub dla dzieci stetoskop przedsercowy;</a:t>
            </a:r>
          </a:p>
          <a:p>
            <a:pPr>
              <a:lnSpc>
                <a:spcPct val="100000"/>
              </a:lnSpc>
              <a:spcBef>
                <a:spcPts val="300"/>
              </a:spcBef>
            </a:pPr>
            <a:r>
              <a:rPr lang="pl-PL" sz="1050"/>
              <a:t>13) aparat do pomiaru ciśnienia krwi;</a:t>
            </a:r>
          </a:p>
          <a:p>
            <a:pPr>
              <a:lnSpc>
                <a:spcPct val="100000"/>
              </a:lnSpc>
              <a:spcBef>
                <a:spcPts val="300"/>
              </a:spcBef>
            </a:pPr>
            <a:r>
              <a:rPr lang="pl-PL" sz="1050"/>
              <a:t>14) termometr;</a:t>
            </a:r>
          </a:p>
          <a:p>
            <a:pPr>
              <a:lnSpc>
                <a:spcPct val="100000"/>
              </a:lnSpc>
              <a:spcBef>
                <a:spcPts val="300"/>
              </a:spcBef>
            </a:pPr>
            <a:r>
              <a:rPr lang="pl-PL" sz="1050"/>
              <a:t>15) pulsoksymetr;</a:t>
            </a:r>
          </a:p>
          <a:p>
            <a:pPr>
              <a:lnSpc>
                <a:spcPct val="100000"/>
              </a:lnSpc>
              <a:spcBef>
                <a:spcPts val="300"/>
              </a:spcBef>
            </a:pPr>
            <a:r>
              <a:rPr lang="pl-PL" sz="1050"/>
              <a:t>16) monitor stężenia tlenu w układzie anestetycznym z alarmem wartości granicznych;</a:t>
            </a:r>
          </a:p>
          <a:p>
            <a:pPr>
              <a:lnSpc>
                <a:spcPct val="100000"/>
              </a:lnSpc>
              <a:spcBef>
                <a:spcPts val="300"/>
              </a:spcBef>
            </a:pPr>
            <a:r>
              <a:rPr lang="pl-PL" sz="1050"/>
              <a:t>17) kardiomonitor;</a:t>
            </a:r>
          </a:p>
          <a:p>
            <a:pPr>
              <a:lnSpc>
                <a:spcPct val="100000"/>
              </a:lnSpc>
              <a:spcBef>
                <a:spcPts val="300"/>
              </a:spcBef>
            </a:pPr>
            <a:r>
              <a:rPr lang="pl-PL" sz="1050"/>
              <a:t>18) kapnometr;</a:t>
            </a:r>
          </a:p>
          <a:p>
            <a:pPr>
              <a:lnSpc>
                <a:spcPct val="100000"/>
              </a:lnSpc>
              <a:spcBef>
                <a:spcPts val="300"/>
              </a:spcBef>
            </a:pPr>
            <a:r>
              <a:rPr lang="pl-PL" sz="1050"/>
              <a:t>19) monitor zwiotczenia mięśniowego – 1 na stanowisko znieczulenia;</a:t>
            </a:r>
          </a:p>
          <a:p>
            <a:pPr>
              <a:lnSpc>
                <a:spcPct val="100000"/>
              </a:lnSpc>
              <a:spcBef>
                <a:spcPts val="300"/>
              </a:spcBef>
            </a:pPr>
            <a:r>
              <a:rPr lang="pl-PL" sz="1050"/>
              <a:t>20) monitor gazów anestetycznych – 1 na stanowisko znieczulenia;</a:t>
            </a:r>
          </a:p>
          <a:p>
            <a:pPr>
              <a:lnSpc>
                <a:spcPct val="100000"/>
              </a:lnSpc>
              <a:spcBef>
                <a:spcPts val="300"/>
              </a:spcBef>
            </a:pPr>
            <a:r>
              <a:rPr lang="pl-PL" sz="1050"/>
              <a:t>21) sprzęt do inwazyjnego pomiaru ciśnienia krwi;</a:t>
            </a:r>
          </a:p>
          <a:p>
            <a:pPr>
              <a:lnSpc>
                <a:spcPct val="100000"/>
              </a:lnSpc>
              <a:spcBef>
                <a:spcPts val="300"/>
              </a:spcBef>
            </a:pPr>
            <a:r>
              <a:rPr lang="pl-PL" sz="1050"/>
              <a:t>22) urządzenie do ogrzewania płynów infuzyjnych;</a:t>
            </a:r>
          </a:p>
          <a:p>
            <a:pPr>
              <a:lnSpc>
                <a:spcPct val="100000"/>
              </a:lnSpc>
              <a:spcBef>
                <a:spcPts val="300"/>
              </a:spcBef>
            </a:pPr>
            <a:r>
              <a:rPr lang="pl-PL" sz="1050"/>
              <a:t>23) urządzenie do ogrzewania pacjenta – co najmniej 1 na 3 stanowiska znieczulenia;</a:t>
            </a:r>
          </a:p>
          <a:p>
            <a:pPr>
              <a:lnSpc>
                <a:spcPct val="100000"/>
              </a:lnSpc>
              <a:spcBef>
                <a:spcPts val="300"/>
              </a:spcBef>
            </a:pPr>
            <a:r>
              <a:rPr lang="pl-PL" sz="1050"/>
              <a:t>24) sprzęt do szybkich przetoczeń płynów;</a:t>
            </a:r>
          </a:p>
          <a:p>
            <a:pPr>
              <a:lnSpc>
                <a:spcPct val="100000"/>
              </a:lnSpc>
              <a:spcBef>
                <a:spcPts val="300"/>
              </a:spcBef>
            </a:pPr>
            <a:r>
              <a:rPr lang="pl-PL" sz="1050"/>
              <a:t>25) sprzęt do regulowanych przetoczeń płynów;</a:t>
            </a:r>
          </a:p>
          <a:p>
            <a:pPr>
              <a:lnSpc>
                <a:spcPct val="100000"/>
              </a:lnSpc>
              <a:spcBef>
                <a:spcPts val="300"/>
              </a:spcBef>
            </a:pPr>
            <a:r>
              <a:rPr lang="pl-PL" sz="1050"/>
              <a:t>26) co najmniej 3 pompy infuzyjne</a:t>
            </a:r>
            <a:endParaRPr lang="pl-PL" sz="1050" dirty="0"/>
          </a:p>
        </p:txBody>
      </p:sp>
    </p:spTree>
    <p:extLst>
      <p:ext uri="{BB962C8B-B14F-4D97-AF65-F5344CB8AC3E}">
        <p14:creationId xmlns:p14="http://schemas.microsoft.com/office/powerpoint/2010/main" val="95041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8FE0E9-C160-D51C-9155-D8DCF2018501}"/>
              </a:ext>
            </a:extLst>
          </p:cNvPr>
          <p:cNvSpPr>
            <a:spLocks noGrp="1"/>
          </p:cNvSpPr>
          <p:nvPr>
            <p:ph type="title"/>
          </p:nvPr>
        </p:nvSpPr>
        <p:spPr>
          <a:xfrm>
            <a:off x="838200" y="365126"/>
            <a:ext cx="10515600" cy="730250"/>
          </a:xfrm>
        </p:spPr>
        <p:txBody>
          <a:bodyPr>
            <a:normAutofit/>
          </a:bodyPr>
          <a:lstStyle/>
          <a:p>
            <a:pPr algn="ctr"/>
            <a:r>
              <a:rPr lang="pl-PL" sz="3200" dirty="0"/>
              <a:t>Dlaczego nie sedacja w podtlenku azotu (N2O)?</a:t>
            </a:r>
          </a:p>
        </p:txBody>
      </p:sp>
      <p:sp>
        <p:nvSpPr>
          <p:cNvPr id="3" name="Symbol zastępczy zawartości 2">
            <a:extLst>
              <a:ext uri="{FF2B5EF4-FFF2-40B4-BE49-F238E27FC236}">
                <a16:creationId xmlns:a16="http://schemas.microsoft.com/office/drawing/2014/main" id="{31674FF4-6E55-9421-8829-410724389F99}"/>
              </a:ext>
            </a:extLst>
          </p:cNvPr>
          <p:cNvSpPr>
            <a:spLocks noGrp="1"/>
          </p:cNvSpPr>
          <p:nvPr>
            <p:ph idx="1"/>
          </p:nvPr>
        </p:nvSpPr>
        <p:spPr>
          <a:xfrm>
            <a:off x="952500" y="1009651"/>
            <a:ext cx="10515600" cy="5081587"/>
          </a:xfrm>
        </p:spPr>
        <p:txBody>
          <a:bodyPr>
            <a:normAutofit fontScale="85000" lnSpcReduction="20000"/>
          </a:bodyPr>
          <a:lstStyle/>
          <a:p>
            <a:pPr marL="0" indent="0">
              <a:buNone/>
            </a:pPr>
            <a:r>
              <a:rPr lang="pl-PL" sz="1600" dirty="0"/>
              <a:t>Za:</a:t>
            </a:r>
          </a:p>
          <a:p>
            <a:r>
              <a:rPr lang="pl-PL" sz="1600" dirty="0"/>
              <a:t>Nie jest potrzebny anestezjolog ? (Klinika Ginekologii w Warszawie na Madalińskiego)</a:t>
            </a:r>
          </a:p>
          <a:p>
            <a:r>
              <a:rPr lang="pl-PL" sz="1600" dirty="0"/>
              <a:t>Mniejszy koszt (Brak kosztownej aparatury do znieczulenia i monitorowania, leków itp.).</a:t>
            </a:r>
          </a:p>
          <a:p>
            <a:pPr marL="0" indent="0">
              <a:buNone/>
            </a:pPr>
            <a:r>
              <a:rPr lang="pl-PL" sz="1600" dirty="0"/>
              <a:t>Przeciw:</a:t>
            </a:r>
          </a:p>
          <a:p>
            <a:r>
              <a:rPr lang="pl-PL" sz="1600" dirty="0"/>
              <a:t>ROZPORZĄDZENIE MINISTRA ZDROWIA z dnia 26 marca 2019 r. w sprawie szczegółowych wymagań, jakim powinny odpowiadać pomieszczenia  i urządzenia podmiotu wykonującego działalność leczniczą.</a:t>
            </a:r>
          </a:p>
          <a:p>
            <a:pPr marL="0" indent="0">
              <a:buNone/>
            </a:pPr>
            <a:r>
              <a:rPr lang="pl-PL" sz="1600" dirty="0"/>
              <a:t>§ 39. W salach operacyjnych oraz innych pomieszczeniach, w których podtlenek azotu jest stosowany do znieczulenia, nawiew powietrza odbywa się górą, a wyciąg powietrza w 20% górą i w 80% dołem i zapewnia nadciśnienie w stosunku do korytarza; rozmieszczenie punktów nawiewu nie może powodować przepływu powietrza od strony głowy pacjenta przez pole operacyjne.</a:t>
            </a:r>
          </a:p>
          <a:p>
            <a:r>
              <a:rPr lang="pl-PL" sz="1600" dirty="0"/>
              <a:t>pomiary stężenia gazów PN 180mcg/m3=50ppm (Sanepid!).</a:t>
            </a:r>
          </a:p>
          <a:p>
            <a:pPr fontAlgn="base"/>
            <a:r>
              <a:rPr lang="pl-PL" sz="1600" dirty="0"/>
              <a:t>Ograniczony zakres pacjentów - od 4 r.ż. pacjent współpracujący. </a:t>
            </a:r>
          </a:p>
          <a:p>
            <a:pPr fontAlgn="base"/>
            <a:r>
              <a:rPr lang="pl-PL" sz="1600" dirty="0"/>
              <a:t>Liczne przeciwwskazania; ciąża (w szczególności pierwszy trymestr), uzależnienia (</a:t>
            </a:r>
            <a:r>
              <a:rPr lang="pl-PL" sz="1600" dirty="0">
                <a:hlinkClick r:id="rId2">
                  <a:extLst>
                    <a:ext uri="{A12FA001-AC4F-418D-AE19-62706E023703}">
                      <ahyp:hlinkClr xmlns:ahyp="http://schemas.microsoft.com/office/drawing/2018/hyperlinkcolor" val="tx"/>
                    </a:ext>
                  </a:extLst>
                </a:hlinkClick>
              </a:rPr>
              <a:t>alkoholizm</a:t>
            </a:r>
            <a:r>
              <a:rPr lang="pl-PL" sz="1600" dirty="0"/>
              <a:t>, narkomania), choroby układu oddechowego, np. </a:t>
            </a:r>
            <a:r>
              <a:rPr lang="pl-PL" sz="1600" dirty="0" err="1"/>
              <a:t>POChP</a:t>
            </a:r>
            <a:r>
              <a:rPr lang="pl-PL" sz="1600" dirty="0"/>
              <a:t> (przewlekła obturacyjna choroba płuc), rozedma płuc, poważne infekcje górnych dróg oddechowych, niedrożność nosa wywołana alergią, polipami, przeziębieniem, zapalenie ucha środkowego, niewydolność serca, wrodzone wady serca, niewyrównane nadciśnienie tętnicze, niedawno przebyte operacje ucha lub oka, stwardnienie rozsiane, porfiria, miastenia </a:t>
            </a:r>
            <a:r>
              <a:rPr lang="pl-PL" sz="1600" dirty="0" err="1"/>
              <a:t>gravis</a:t>
            </a:r>
            <a:r>
              <a:rPr lang="pl-PL" sz="1600" dirty="0"/>
              <a:t>.</a:t>
            </a:r>
          </a:p>
          <a:p>
            <a:r>
              <a:rPr lang="pl-PL" sz="1600" dirty="0"/>
              <a:t>Skuteczność ograniczona do niewielkich zabiegów.</a:t>
            </a:r>
          </a:p>
          <a:p>
            <a:r>
              <a:rPr lang="pl-PL" sz="1600" dirty="0"/>
              <a:t>Przy przewlekłej ekspozycji (u personelu!) przez inaktywację </a:t>
            </a:r>
            <a:r>
              <a:rPr lang="pl-PL" sz="1600" dirty="0" err="1"/>
              <a:t>wit</a:t>
            </a:r>
            <a:r>
              <a:rPr lang="pl-PL" sz="1600" dirty="0"/>
              <a:t>. B12 neuropatie obwodowe, </a:t>
            </a:r>
            <a:r>
              <a:rPr lang="pl-PL" sz="1600" dirty="0" err="1"/>
              <a:t>mieloneuropatie</a:t>
            </a:r>
            <a:r>
              <a:rPr lang="pl-PL" sz="1600" dirty="0"/>
              <a:t> z zaburzeniami chodu, ataksją, podostre degeneracyjne uszkodzenie rdzenia kręgowego z osłabieniem siły mięśniowej, spastycznością do trwałych porażeń mięśni, zaburzenia poznawcze; problemy z pamięcią, koncentracją, dezorientacja, depresja, psychozy, drażliwość, zmiany osobowości, rzadziej halucynacje. </a:t>
            </a:r>
            <a:r>
              <a:rPr lang="pl-PL" sz="1500" dirty="0"/>
              <a:t>Uszkodzenie nerwów czaszkowych, zaburzenia zwieraczy (rzadko), impotencja, nietrzymanie moczu. </a:t>
            </a:r>
          </a:p>
          <a:p>
            <a:r>
              <a:rPr lang="pl-PL" sz="1500" dirty="0"/>
              <a:t>Niedokrwistość megaloblastyczna (anemia z dużymi, niedojrzałymi erytrocytami). Leukopenia, trombocytopenia (rzadziej)</a:t>
            </a:r>
          </a:p>
          <a:p>
            <a:r>
              <a:rPr lang="pl-PL" sz="1500" dirty="0"/>
              <a:t>Poronienia 2 x częściej, też u partnerów osoby narażonej, zaburzenia spermatogenezy, trudności z zajście w ciążę, wady CNS i układu kostnego.</a:t>
            </a:r>
          </a:p>
          <a:p>
            <a:endParaRPr lang="pl-PL" sz="1600" dirty="0"/>
          </a:p>
          <a:p>
            <a:endParaRPr lang="pl-PL" sz="1600" dirty="0"/>
          </a:p>
          <a:p>
            <a:endParaRPr lang="pl-PL" sz="1600" dirty="0"/>
          </a:p>
          <a:p>
            <a:endParaRPr lang="pl-PL" sz="1600" dirty="0"/>
          </a:p>
        </p:txBody>
      </p:sp>
    </p:spTree>
    <p:extLst>
      <p:ext uri="{BB962C8B-B14F-4D97-AF65-F5344CB8AC3E}">
        <p14:creationId xmlns:p14="http://schemas.microsoft.com/office/powerpoint/2010/main" val="428739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83B16A-CB7B-4A61-B9FB-FF7425AA52C7}"/>
              </a:ext>
            </a:extLst>
          </p:cNvPr>
          <p:cNvSpPr>
            <a:spLocks noGrp="1"/>
          </p:cNvSpPr>
          <p:nvPr>
            <p:ph type="title"/>
          </p:nvPr>
        </p:nvSpPr>
        <p:spPr>
          <a:xfrm>
            <a:off x="838200" y="365125"/>
            <a:ext cx="10515600" cy="1568450"/>
          </a:xfrm>
        </p:spPr>
        <p:txBody>
          <a:bodyPr>
            <a:noAutofit/>
          </a:bodyPr>
          <a:lstStyle/>
          <a:p>
            <a:pPr algn="just"/>
            <a:r>
              <a:rPr lang="pl-PL" sz="1400" dirty="0"/>
              <a:t>Prezydium Naczelnej Rady Lekarskiej, uwzględniając takie okoliczności jak m.in. trudności w zakresie zaopatrzenia w niektóre z produktów leczniczych, racjonalność składu zestawu przeciwwstrząsowego w odniesieniu do rzeczywistego zapotrzebowania wynikającego z charakteru udzielanych świadczeń zdrowotnych, kwestię adekwatności kosztów związanych z zakupem i – co ważne – właściwym przechowywaniem produktów wymienionych w zestawie przeciwwstrząsowym, proponuje, aby w rozporządzeniu został wyodrębniony wykaz produktów leczniczych wchodzących w skład zestawu przeciwwstrząsowego ratującego życie w podmiotach udzielających świadczeń ambulatoryjnych z zakresu stomatologii. Na celowość odrębnego określenia wykazu produktów leczniczych wchodzących w skład zestawu dla ambulatoryjnych podmiotów udzielających świadczeń stomatologicznych wskazywała Rada Ekspertów Naczelnej Rady Lekarskiej już w maju 2025 r.  W skład określonego zestawu wymaganego w placówkach stomatologicznych powinny wchodzić:</a:t>
            </a:r>
          </a:p>
        </p:txBody>
      </p:sp>
      <p:sp>
        <p:nvSpPr>
          <p:cNvPr id="3" name="Symbol zastępczy zawartości 2">
            <a:extLst>
              <a:ext uri="{FF2B5EF4-FFF2-40B4-BE49-F238E27FC236}">
                <a16:creationId xmlns:a16="http://schemas.microsoft.com/office/drawing/2014/main" id="{BEBB33D7-1803-E4E7-8C14-924477099E16}"/>
              </a:ext>
            </a:extLst>
          </p:cNvPr>
          <p:cNvSpPr>
            <a:spLocks noGrp="1"/>
          </p:cNvSpPr>
          <p:nvPr>
            <p:ph idx="1"/>
          </p:nvPr>
        </p:nvSpPr>
        <p:spPr>
          <a:xfrm>
            <a:off x="838200" y="2057400"/>
            <a:ext cx="10515600" cy="4119562"/>
          </a:xfrm>
        </p:spPr>
        <p:txBody>
          <a:bodyPr>
            <a:normAutofit fontScale="47500" lnSpcReduction="20000"/>
          </a:bodyPr>
          <a:lstStyle/>
          <a:p>
            <a:r>
              <a:rPr lang="pl-PL" b="1" dirty="0" err="1"/>
              <a:t>Adrenalinum</a:t>
            </a:r>
            <a:r>
              <a:rPr lang="pl-PL" dirty="0"/>
              <a:t> 1 mg/ml lub 300 </a:t>
            </a:r>
            <a:r>
              <a:rPr lang="el-GR" dirty="0"/>
              <a:t>μ</a:t>
            </a:r>
            <a:r>
              <a:rPr lang="pl-PL" dirty="0"/>
              <a:t>g/0,3 ml lub 150 </a:t>
            </a:r>
            <a:r>
              <a:rPr lang="el-GR" dirty="0"/>
              <a:t>μ</a:t>
            </a:r>
            <a:r>
              <a:rPr lang="pl-PL" dirty="0"/>
              <a:t>g/0,3 ml lub 1 mg/10 ml – roztwór do </a:t>
            </a:r>
            <a:r>
              <a:rPr lang="pl-PL" dirty="0" err="1"/>
              <a:t>wstrzykiwań</a:t>
            </a:r>
            <a:r>
              <a:rPr lang="pl-PL" dirty="0"/>
              <a:t>,  </a:t>
            </a:r>
          </a:p>
          <a:p>
            <a:r>
              <a:rPr lang="pl-PL" b="1" dirty="0" err="1"/>
              <a:t>Aqua</a:t>
            </a:r>
            <a:r>
              <a:rPr lang="pl-PL" b="1" dirty="0"/>
              <a:t> pro </a:t>
            </a:r>
            <a:r>
              <a:rPr lang="pl-PL" b="1" dirty="0" err="1"/>
              <a:t>injectione</a:t>
            </a:r>
            <a:r>
              <a:rPr lang="pl-PL" dirty="0"/>
              <a:t> – rozpuszczalnik do sporządzania leków parenteralnych,</a:t>
            </a:r>
          </a:p>
          <a:p>
            <a:r>
              <a:rPr lang="pl-PL" dirty="0" err="1"/>
              <a:t>Captoprilum</a:t>
            </a:r>
            <a:r>
              <a:rPr lang="pl-PL" dirty="0"/>
              <a:t> 6,25 mg lub 12,5 mg lub 25 mg – tabletki,</a:t>
            </a:r>
          </a:p>
          <a:p>
            <a:r>
              <a:rPr lang="pl-PL" dirty="0" err="1"/>
              <a:t>Furosemidum</a:t>
            </a:r>
            <a:r>
              <a:rPr lang="pl-PL" dirty="0"/>
              <a:t> 10 mg/ml – roztwór do </a:t>
            </a:r>
            <a:r>
              <a:rPr lang="pl-PL" dirty="0" err="1"/>
              <a:t>wstrzykiwań</a:t>
            </a:r>
            <a:r>
              <a:rPr lang="pl-PL" dirty="0"/>
              <a:t>,</a:t>
            </a:r>
          </a:p>
          <a:p>
            <a:r>
              <a:rPr lang="pl-PL" b="1" dirty="0" err="1"/>
              <a:t>Glyceroli</a:t>
            </a:r>
            <a:r>
              <a:rPr lang="pl-PL" b="1" dirty="0"/>
              <a:t> </a:t>
            </a:r>
            <a:r>
              <a:rPr lang="pl-PL" b="1" dirty="0" err="1"/>
              <a:t>trinitras</a:t>
            </a:r>
            <a:r>
              <a:rPr lang="pl-PL" dirty="0"/>
              <a:t> 0,4 mg/dawkę – aerozol podjęzykowy,</a:t>
            </a:r>
          </a:p>
          <a:p>
            <a:r>
              <a:rPr lang="pl-PL" b="1" dirty="0" err="1"/>
              <a:t>Glucosum</a:t>
            </a:r>
            <a:r>
              <a:rPr lang="pl-PL" b="1" dirty="0"/>
              <a:t> 5%</a:t>
            </a:r>
            <a:r>
              <a:rPr lang="pl-PL" dirty="0"/>
              <a:t> ‒ roztwór do </a:t>
            </a:r>
            <a:r>
              <a:rPr lang="pl-PL" dirty="0" err="1"/>
              <a:t>wstrzykiwań</a:t>
            </a:r>
            <a:r>
              <a:rPr lang="pl-PL" dirty="0"/>
              <a:t>,</a:t>
            </a:r>
          </a:p>
          <a:p>
            <a:r>
              <a:rPr lang="pl-PL" b="1" dirty="0" err="1"/>
              <a:t>Glucosum</a:t>
            </a:r>
            <a:r>
              <a:rPr lang="pl-PL" b="1" dirty="0"/>
              <a:t> 20% lub 40%</a:t>
            </a:r>
            <a:r>
              <a:rPr lang="pl-PL" dirty="0"/>
              <a:t> – roztwór do </a:t>
            </a:r>
            <a:r>
              <a:rPr lang="pl-PL" dirty="0" err="1"/>
              <a:t>wstrzykiwań</a:t>
            </a:r>
            <a:r>
              <a:rPr lang="pl-PL" dirty="0"/>
              <a:t>,</a:t>
            </a:r>
          </a:p>
          <a:p>
            <a:r>
              <a:rPr lang="pl-PL" b="1" dirty="0" err="1"/>
              <a:t>Natrii</a:t>
            </a:r>
            <a:r>
              <a:rPr lang="pl-PL" b="1" dirty="0"/>
              <a:t> </a:t>
            </a:r>
            <a:r>
              <a:rPr lang="pl-PL" b="1" dirty="0" err="1"/>
              <a:t>chloridum</a:t>
            </a:r>
            <a:r>
              <a:rPr lang="pl-PL" b="1" dirty="0"/>
              <a:t> 0,9%</a:t>
            </a:r>
            <a:r>
              <a:rPr lang="pl-PL" dirty="0"/>
              <a:t> – roztwór do </a:t>
            </a:r>
            <a:r>
              <a:rPr lang="pl-PL" dirty="0" err="1"/>
              <a:t>wstrzykiwań</a:t>
            </a:r>
            <a:r>
              <a:rPr lang="pl-PL" dirty="0"/>
              <a:t>,</a:t>
            </a:r>
          </a:p>
          <a:p>
            <a:r>
              <a:rPr lang="pl-PL" b="1" dirty="0" err="1"/>
              <a:t>Salbutamol</a:t>
            </a:r>
            <a:r>
              <a:rPr lang="pl-PL" dirty="0"/>
              <a:t> aerozol wziewny,</a:t>
            </a:r>
          </a:p>
          <a:p>
            <a:r>
              <a:rPr lang="pl-PL" b="1" dirty="0" err="1"/>
              <a:t>Glucosum</a:t>
            </a:r>
            <a:r>
              <a:rPr lang="pl-PL" dirty="0"/>
              <a:t> 5% lub 10% – roztwór do infuzji,</a:t>
            </a:r>
          </a:p>
          <a:p>
            <a:r>
              <a:rPr lang="pl-PL" b="1" dirty="0" err="1"/>
              <a:t>Natrii</a:t>
            </a:r>
            <a:r>
              <a:rPr lang="pl-PL" b="1" dirty="0"/>
              <a:t> </a:t>
            </a:r>
            <a:r>
              <a:rPr lang="pl-PL" b="1" dirty="0" err="1"/>
              <a:t>chloridum</a:t>
            </a:r>
            <a:r>
              <a:rPr lang="pl-PL" dirty="0"/>
              <a:t> 0,9% – roztwór do infuzji,</a:t>
            </a:r>
          </a:p>
          <a:p>
            <a:r>
              <a:rPr lang="pl-PL" b="1" dirty="0" err="1"/>
              <a:t>Diazepam</a:t>
            </a:r>
            <a:r>
              <a:rPr lang="pl-PL" b="1" dirty="0"/>
              <a:t> ampułki,</a:t>
            </a:r>
            <a:endParaRPr lang="pl-PL" dirty="0"/>
          </a:p>
          <a:p>
            <a:r>
              <a:rPr lang="pl-PL" b="1" dirty="0"/>
              <a:t>Kwas acetylosalicylowy tabletki,</a:t>
            </a:r>
            <a:endParaRPr lang="pl-PL" dirty="0"/>
          </a:p>
          <a:p>
            <a:r>
              <a:rPr lang="pl-PL" b="1" dirty="0"/>
              <a:t>Kwas </a:t>
            </a:r>
            <a:r>
              <a:rPr lang="pl-PL" b="1" dirty="0" err="1"/>
              <a:t>traneksamowy</a:t>
            </a:r>
            <a:r>
              <a:rPr lang="pl-PL" b="1" dirty="0"/>
              <a:t> ampułki,</a:t>
            </a:r>
            <a:endParaRPr lang="pl-PL" dirty="0"/>
          </a:p>
          <a:p>
            <a:r>
              <a:rPr lang="pl-PL" b="1" dirty="0" err="1"/>
              <a:t>Dexamethason</a:t>
            </a:r>
            <a:r>
              <a:rPr lang="pl-PL" b="1" dirty="0"/>
              <a:t> </a:t>
            </a:r>
            <a:r>
              <a:rPr lang="pl-PL" dirty="0"/>
              <a:t>ampułki.</a:t>
            </a:r>
          </a:p>
          <a:p>
            <a:endParaRPr lang="pl-PL" dirty="0"/>
          </a:p>
        </p:txBody>
      </p:sp>
      <p:sp>
        <p:nvSpPr>
          <p:cNvPr id="7" name="pole tekstowe 6">
            <a:extLst>
              <a:ext uri="{FF2B5EF4-FFF2-40B4-BE49-F238E27FC236}">
                <a16:creationId xmlns:a16="http://schemas.microsoft.com/office/drawing/2014/main" id="{B3664664-D712-32B3-CC1A-FB799F286302}"/>
              </a:ext>
            </a:extLst>
          </p:cNvPr>
          <p:cNvSpPr txBox="1"/>
          <p:nvPr/>
        </p:nvSpPr>
        <p:spPr>
          <a:xfrm>
            <a:off x="4800601" y="4699634"/>
            <a:ext cx="6553199" cy="1477328"/>
          </a:xfrm>
          <a:prstGeom prst="rect">
            <a:avLst/>
          </a:prstGeom>
          <a:noFill/>
        </p:spPr>
        <p:txBody>
          <a:bodyPr wrap="square" rtlCol="0">
            <a:spAutoFit/>
          </a:bodyPr>
          <a:lstStyle/>
          <a:p>
            <a:r>
              <a:rPr lang="pl-PL" dirty="0"/>
              <a:t>ROZPORZĄDZENIE MINISTRA ZDROWIA1) z dnia 12 stycznia 2011 r. w sprawie wykazu produktów leczniczych, które mogą być doraźnie dostarczane w związku z udzielanym świadczeniem zdrowotnym, oraz wykazu produktów leczniczych wchodzących w skład zestawów przeciwwstrząsowych, ratujących życie </a:t>
            </a:r>
          </a:p>
        </p:txBody>
      </p:sp>
      <p:sp>
        <p:nvSpPr>
          <p:cNvPr id="8" name="pole tekstowe 7">
            <a:extLst>
              <a:ext uri="{FF2B5EF4-FFF2-40B4-BE49-F238E27FC236}">
                <a16:creationId xmlns:a16="http://schemas.microsoft.com/office/drawing/2014/main" id="{B5AF7743-8448-B28F-56EE-62F94ACF93A4}"/>
              </a:ext>
            </a:extLst>
          </p:cNvPr>
          <p:cNvSpPr txBox="1"/>
          <p:nvPr/>
        </p:nvSpPr>
        <p:spPr>
          <a:xfrm>
            <a:off x="5610225" y="3362324"/>
            <a:ext cx="5324476" cy="523875"/>
          </a:xfrm>
          <a:prstGeom prst="rect">
            <a:avLst/>
          </a:prstGeom>
          <a:noFill/>
        </p:spPr>
        <p:txBody>
          <a:bodyPr wrap="square" rtlCol="0">
            <a:spAutoFit/>
          </a:bodyPr>
          <a:lstStyle/>
          <a:p>
            <a:r>
              <a:rPr lang="pl-PL" sz="2800" dirty="0"/>
              <a:t>ZESTAW PRZECIWWSTRZĄSOWY</a:t>
            </a:r>
          </a:p>
        </p:txBody>
      </p:sp>
    </p:spTree>
    <p:extLst>
      <p:ext uri="{BB962C8B-B14F-4D97-AF65-F5344CB8AC3E}">
        <p14:creationId xmlns:p14="http://schemas.microsoft.com/office/powerpoint/2010/main" val="262427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4D63738-C4D1-6CBD-5D30-03884BBDDFCA}"/>
              </a:ext>
            </a:extLst>
          </p:cNvPr>
          <p:cNvSpPr>
            <a:spLocks noGrp="1"/>
          </p:cNvSpPr>
          <p:nvPr>
            <p:ph type="title"/>
          </p:nvPr>
        </p:nvSpPr>
        <p:spPr>
          <a:xfrm>
            <a:off x="640080" y="325369"/>
            <a:ext cx="4368602" cy="1956841"/>
          </a:xfrm>
        </p:spPr>
        <p:txBody>
          <a:bodyPr anchor="b">
            <a:normAutofit/>
          </a:bodyPr>
          <a:lstStyle/>
          <a:p>
            <a:r>
              <a:rPr lang="pl-PL" sz="4200"/>
              <a:t>Wskazania do znieczulenia w stomatologii</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81085FCA-5742-41F6-06F7-B012A79BC8ED}"/>
              </a:ext>
            </a:extLst>
          </p:cNvPr>
          <p:cNvSpPr>
            <a:spLocks noGrp="1"/>
          </p:cNvSpPr>
          <p:nvPr>
            <p:ph idx="1"/>
          </p:nvPr>
        </p:nvSpPr>
        <p:spPr>
          <a:xfrm>
            <a:off x="523982" y="2872899"/>
            <a:ext cx="4786195" cy="3708110"/>
          </a:xfrm>
        </p:spPr>
        <p:txBody>
          <a:bodyPr>
            <a:normAutofit fontScale="85000" lnSpcReduction="20000"/>
          </a:bodyPr>
          <a:lstStyle/>
          <a:p>
            <a:r>
              <a:rPr lang="pl-PL" sz="1600" dirty="0"/>
              <a:t>Brak współpracy; osoby niepełnosprawne, dzieci do 4 r.ż. I starsze nie współpracujące, osoby z chorobami psychicznymi (</a:t>
            </a:r>
            <a:r>
              <a:rPr lang="pl-PL" sz="1600" dirty="0" err="1"/>
              <a:t>BPD,CHAD,schizofrenia</a:t>
            </a:r>
            <a:r>
              <a:rPr lang="pl-PL" sz="1600" dirty="0"/>
              <a:t>) i zaburzeniami zachowania, niski poziom odporności na ból, lęk i napady paniki, odruch wymiotny</a:t>
            </a:r>
          </a:p>
          <a:p>
            <a:r>
              <a:rPr lang="pl-PL" sz="1600" dirty="0"/>
              <a:t>osoby z zaburzeniami </a:t>
            </a:r>
            <a:r>
              <a:rPr lang="pl-PL" sz="1600" dirty="0" err="1"/>
              <a:t>ogólnoustojowymi</a:t>
            </a:r>
            <a:r>
              <a:rPr lang="pl-PL" sz="1600" dirty="0"/>
              <a:t> mogącymi się nasilić w związku ze stresem, Pacjent znacznie obciążony zdrowotnie, z alergiami,  ostre stany ropne lub zapalne, utrudniony dostęp (np. szczękościsk, wady twarzoczaszki, nawykowe zwichnięcie stawu skroniowo-żuchwowego),</a:t>
            </a:r>
          </a:p>
          <a:p>
            <a:r>
              <a:rPr lang="pl-PL" sz="1600" dirty="0"/>
              <a:t>Tzw. </a:t>
            </a:r>
            <a:r>
              <a:rPr lang="pl-PL" sz="1600" dirty="0" err="1"/>
              <a:t>dentofobia</a:t>
            </a:r>
            <a:r>
              <a:rPr lang="pl-PL" sz="1600" dirty="0"/>
              <a:t> czyli lęk przed stomatologiem</a:t>
            </a:r>
          </a:p>
          <a:p>
            <a:r>
              <a:rPr lang="pl-PL" sz="1600" dirty="0"/>
              <a:t>Uczulenie na środki znieczulenia miejscowego</a:t>
            </a:r>
          </a:p>
          <a:p>
            <a:r>
              <a:rPr lang="pl-PL" sz="1600" dirty="0"/>
              <a:t>Duży lub długotrwały zakres działalności stomatologicznej np. mnogie ekstrakcje, usuwanie problematycznych 8-mek, wszczepianie implantów, zakładanie stałego aparatu ortodontycznego, leczenie kanałowe, chirurgia z użyciem mikroskopu</a:t>
            </a:r>
          </a:p>
          <a:p>
            <a:r>
              <a:rPr lang="pl-PL" sz="1600" dirty="0"/>
              <a:t>Życzenie pacjenta</a:t>
            </a:r>
          </a:p>
        </p:txBody>
      </p:sp>
      <p:pic>
        <p:nvPicPr>
          <p:cNvPr id="5" name="Obraz 4" descr="Obraz zawierający w pomieszczeniu, ściana, Sprzęt medyczny, tekst&#10;&#10;Zawartość wygenerowana przez AI może być niepoprawna.">
            <a:extLst>
              <a:ext uri="{FF2B5EF4-FFF2-40B4-BE49-F238E27FC236}">
                <a16:creationId xmlns:a16="http://schemas.microsoft.com/office/drawing/2014/main" id="{61774EFC-7936-7FF8-A81F-55FEC45DABD4}"/>
              </a:ext>
            </a:extLst>
          </p:cNvPr>
          <p:cNvPicPr>
            <a:picLocks noChangeAspect="1"/>
          </p:cNvPicPr>
          <p:nvPr/>
        </p:nvPicPr>
        <p:blipFill>
          <a:blip r:embed="rId2">
            <a:extLst>
              <a:ext uri="{28A0092B-C50C-407E-A947-70E740481C1C}">
                <a14:useLocalDpi xmlns:a14="http://schemas.microsoft.com/office/drawing/2010/main" val="0"/>
              </a:ext>
            </a:extLst>
          </a:blip>
          <a:srcRect l="20439" r="433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3350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2808F64-0AE0-9AEB-2928-A821E26B7FFF}"/>
              </a:ext>
            </a:extLst>
          </p:cNvPr>
          <p:cNvSpPr>
            <a:spLocks noGrp="1"/>
          </p:cNvSpPr>
          <p:nvPr>
            <p:ph type="title"/>
          </p:nvPr>
        </p:nvSpPr>
        <p:spPr>
          <a:xfrm>
            <a:off x="686834" y="1153572"/>
            <a:ext cx="3200400" cy="4461163"/>
          </a:xfrm>
        </p:spPr>
        <p:txBody>
          <a:bodyPr>
            <a:normAutofit/>
          </a:bodyPr>
          <a:lstStyle/>
          <a:p>
            <a:pPr lvl="0"/>
            <a:br>
              <a:rPr lang="pl-PL" sz="2100" b="1">
                <a:solidFill>
                  <a:srgbClr val="FFFFFF"/>
                </a:solidFill>
              </a:rPr>
            </a:br>
            <a:r>
              <a:rPr lang="pl-PL" sz="2100" b="1">
                <a:solidFill>
                  <a:srgbClr val="FFFFFF"/>
                </a:solidFill>
              </a:rPr>
              <a:t>Rozporządzenie z 19 grudnia 2024 r. w sprawie świadczeń gwarantowanych z zakresu leczenia stomatologicznego wprowadziło rozszerzone wskazania do leczenia w narkozie dzieci na NFZ. Zmiany wchodzą w życie 1 stycznia 2026 r. </a:t>
            </a:r>
            <a:br>
              <a:rPr lang="pl-PL" sz="2100">
                <a:solidFill>
                  <a:srgbClr val="FFFFFF"/>
                </a:solidFill>
              </a:rPr>
            </a:br>
            <a:endParaRPr lang="pl-PL" sz="2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A2211F1D-8E9F-A26A-01CB-DDE556599F2C}"/>
              </a:ext>
            </a:extLst>
          </p:cNvPr>
          <p:cNvSpPr>
            <a:spLocks noGrp="1"/>
          </p:cNvSpPr>
          <p:nvPr>
            <p:ph idx="1"/>
          </p:nvPr>
        </p:nvSpPr>
        <p:spPr>
          <a:xfrm>
            <a:off x="4447308" y="591344"/>
            <a:ext cx="6906491" cy="5585619"/>
          </a:xfrm>
        </p:spPr>
        <p:txBody>
          <a:bodyPr anchor="ctr">
            <a:normAutofit/>
          </a:bodyPr>
          <a:lstStyle/>
          <a:p>
            <a:pPr lvl="0"/>
            <a:r>
              <a:rPr lang="pl-PL" sz="1500"/>
              <a:t>do ukończenia 18. roku życia, u których występują alergie na środki znieczulenia miejscowego;</a:t>
            </a:r>
          </a:p>
          <a:p>
            <a:pPr lvl="0"/>
            <a:r>
              <a:rPr lang="pl-PL" sz="1500"/>
              <a:t>do ukończenia 18. roku życia z zaburzeniami ogólnoustrojowymi, u których lęk związany z zabiegiem stomatologicznym lub obecność infekcji </a:t>
            </a:r>
            <a:r>
              <a:rPr lang="pl-PL" sz="1500" err="1"/>
              <a:t>okołozębowych</a:t>
            </a:r>
            <a:r>
              <a:rPr lang="pl-PL" sz="1500"/>
              <a:t> może negatywnie wpłynąć na stan ogólny pacjenta (w szczególności na choroby kardiologiczne, neurologiczne i endokrynologiczne) – po przedstawieniu opinii lekarza specjalisty w dziedzinie medycyny odpowiedniej ze względu na chorobę lub problem zdrowotny pacjenta;</a:t>
            </a:r>
          </a:p>
          <a:p>
            <a:pPr lvl="0"/>
            <a:r>
              <a:rPr lang="pl-PL" sz="1500"/>
              <a:t>do ukończenia 3. roku życia niewspółpracującym mimo przeprowadzenia wizyt adaptacyjnych oraz zastosowania uspokojenia farmakologicznego, z co najmniej 8 ubytkami próchnicowymi lub wymagającym leczenia co najmniej 4 zębów – </a:t>
            </a:r>
            <a:r>
              <a:rPr lang="pl-PL" sz="1500" err="1"/>
              <a:t>endodontycznie</a:t>
            </a:r>
            <a:r>
              <a:rPr lang="pl-PL" sz="1500"/>
              <a:t> lub ekstrakcji zębów, lub zabiegu chirurgicznego w obrębie jamy ustnej, lub zaopatrzenia pourazowych uszkodzeń zębów i okolicznych tkanek;</a:t>
            </a:r>
          </a:p>
          <a:p>
            <a:pPr lvl="0"/>
            <a:r>
              <a:rPr lang="pl-PL" sz="1500"/>
              <a:t>do ukończenia 18. roku życia, tzw. niewspółpracującym, które mimo zastosowanego uspokojenia farmakologicznego nie pozwalają - w opinii lekarza specjalisty w dziedzinie chirurgii stomatologicznej lub stomatologii dziecięcej - na bezpieczne wykonanie:</a:t>
            </a:r>
            <a:br>
              <a:rPr lang="pl-PL" sz="1500"/>
            </a:br>
            <a:r>
              <a:rPr lang="pl-PL" sz="1500"/>
              <a:t>- leczenia </a:t>
            </a:r>
            <a:r>
              <a:rPr lang="pl-PL" sz="1500" err="1"/>
              <a:t>endodontycznego</a:t>
            </a:r>
            <a:r>
              <a:rPr lang="pl-PL" sz="1500"/>
              <a:t> lub ekstrakcji – łącznie 4 zębów lub</a:t>
            </a:r>
            <a:br>
              <a:rPr lang="pl-PL" sz="1500"/>
            </a:br>
            <a:r>
              <a:rPr lang="pl-PL" sz="1500"/>
              <a:t>-  zabiegu chirurgicznego w obrębie jamy ustnej;</a:t>
            </a:r>
          </a:p>
          <a:p>
            <a:pPr lvl="0"/>
            <a:r>
              <a:rPr lang="pl-PL" sz="1500"/>
              <a:t>do ukończenia 18. roku życia wymagającym natychmiastowego leczenia ostrego, </a:t>
            </a:r>
            <a:r>
              <a:rPr lang="pl-PL" sz="1500" err="1"/>
              <a:t>zębopochodnego</a:t>
            </a:r>
            <a:r>
              <a:rPr lang="pl-PL" sz="1500"/>
              <a:t> stanu zapalnego w okolicy szczękowo-twarzowej lub wykonania zabiegu chirurgicznego w obrębie jamy ustnej.</a:t>
            </a:r>
          </a:p>
          <a:p>
            <a:endParaRPr lang="pl-PL" sz="1500"/>
          </a:p>
        </p:txBody>
      </p:sp>
    </p:spTree>
    <p:extLst>
      <p:ext uri="{BB962C8B-B14F-4D97-AF65-F5344CB8AC3E}">
        <p14:creationId xmlns:p14="http://schemas.microsoft.com/office/powerpoint/2010/main" val="7832633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2356</TotalTime>
  <Words>3088</Words>
  <Application>Microsoft Office PowerPoint</Application>
  <PresentationFormat>Panoramiczny</PresentationFormat>
  <Paragraphs>173</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Aptos</vt:lpstr>
      <vt:lpstr>Aptos Display</vt:lpstr>
      <vt:lpstr>Arial</vt:lpstr>
      <vt:lpstr>Calibri</vt:lpstr>
      <vt:lpstr>Motyw pakietu Office</vt:lpstr>
      <vt:lpstr>Znieczulenie ogólne w stomatologii</vt:lpstr>
      <vt:lpstr>O mnie</vt:lpstr>
      <vt:lpstr>Korzyści z posiadania w klinice anestezjologa</vt:lpstr>
      <vt:lpstr>Rozporządzenie Ministra Zdrowia z dnia 16 grudnia 2016 r. w sprawie standardu organizacyjnego opieki zdrowotnej w dziedzinie anestezjologii i intensywnej terapii (Dz. U. z 2022 r. poz. 392)</vt:lpstr>
      <vt:lpstr>Wyposażenie stanowiska znieczulenia</vt:lpstr>
      <vt:lpstr>Dlaczego nie sedacja w podtlenku azotu (N2O)?</vt:lpstr>
      <vt:lpstr>Prezydium Naczelnej Rady Lekarskiej, uwzględniając takie okoliczności jak m.in. trudności w zakresie zaopatrzenia w niektóre z produktów leczniczych, racjonalność składu zestawu przeciwwstrząsowego w odniesieniu do rzeczywistego zapotrzebowania wynikającego z charakteru udzielanych świadczeń zdrowotnych, kwestię adekwatności kosztów związanych z zakupem i – co ważne – właściwym przechowywaniem produktów wymienionych w zestawie przeciwwstrząsowym, proponuje, aby w rozporządzeniu został wyodrębniony wykaz produktów leczniczych wchodzących w skład zestawu przeciwwstrząsowego ratującego życie w podmiotach udzielających świadczeń ambulatoryjnych z zakresu stomatologii. Na celowość odrębnego określenia wykazu produktów leczniczych wchodzących w skład zestawu dla ambulatoryjnych podmiotów udzielających świadczeń stomatologicznych wskazywała Rada Ekspertów Naczelnej Rady Lekarskiej już w maju 2025 r.  W skład określonego zestawu wymaganego w placówkach stomatologicznych powinny wchodzić:</vt:lpstr>
      <vt:lpstr>Wskazania do znieczulenia w stomatologii</vt:lpstr>
      <vt:lpstr> Rozporządzenie z 19 grudnia 2024 r. w sprawie świadczeń gwarantowanych z zakresu leczenia stomatologicznego wprowadziło rozszerzone wskazania do leczenia w narkozie dzieci na NFZ. Zmiany wchodzą w życie 1 stycznia 2026 r.  </vt:lpstr>
      <vt:lpstr>Przeciwwskazania do znieczulenia w trybie ambulatoryjnym w stomatologii</vt:lpstr>
      <vt:lpstr>Przeciwwskazania do znieczulenia w trybie ambulatoryjnym w stomatologii cd</vt:lpstr>
      <vt:lpstr>Warunki przeprowadzenia znieczulenia</vt:lpstr>
      <vt:lpstr>Współpraca z zespołem stomatologicznym</vt:lpstr>
      <vt:lpstr>Możliwości znieczulenia i warunki posiadania anestezjologa</vt:lpstr>
      <vt:lpstr>Przygotowanie i zabezpieczenie pacjenta</vt:lpstr>
      <vt:lpstr>Badania przed znieczuleniem</vt:lpstr>
      <vt:lpstr>Przeprowadzenie znieczulenia</vt:lpstr>
      <vt:lpstr>Powikłania znieczulenia i odpowiedzialność za znieczulenie w warunkach ambulatoryjnych</vt:lpstr>
      <vt:lpstr>Zalecenia dla pacjenta i opiekuna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 Iżykowski</dc:creator>
  <cp:lastModifiedBy>Jan Iżykowski</cp:lastModifiedBy>
  <cp:revision>32</cp:revision>
  <cp:lastPrinted>2026-01-27T15:10:37Z</cp:lastPrinted>
  <dcterms:created xsi:type="dcterms:W3CDTF">2025-12-20T12:14:22Z</dcterms:created>
  <dcterms:modified xsi:type="dcterms:W3CDTF">2026-02-03T21:41:41Z</dcterms:modified>
</cp:coreProperties>
</file>